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1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5F6C19-5A13-4417-B667-30C60948D3C9}">
          <p14:sldIdLst>
            <p14:sldId id="256"/>
            <p14:sldId id="257"/>
            <p14:sldId id="258"/>
            <p14:sldId id="260"/>
            <p14:sldId id="259"/>
            <p14:sldId id="261"/>
            <p14:sldId id="263"/>
          </p14:sldIdLst>
        </p14:section>
        <p14:section name="Untitled Section" id="{12AA3712-1D03-4E8A-BE69-DE1D932DBBFC}">
          <p14:sldIdLst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128A732B-571E-42AC-A06E-11327F01C25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0D0A0-8A7D-41A0-9DBD-60965EA4A4A4}" v="206" dt="2022-10-26T15:49:51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CA8-A95D-4731-AE9B-78F12DB7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B7EB2-0F30-4A6E-83D3-2212A6A7D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0005E-62F2-4DD9-B109-B2968848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8954-D68A-4DDD-B455-E5FDBDDA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35DD-116D-4B05-9C36-1F0BE486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3CB1-181B-4CFE-9E7A-E196BE95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3C71E-3690-4BE7-B02B-AFDF31C6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EE214-A93B-4B2F-BB1B-1A6C5FDF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D3BC8-F471-49B0-B9FD-D4EE5857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73F5-39D0-47E0-93D2-D2B63DB5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2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E0573-E787-4171-BEB2-6E1E1B936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57FDC-01F8-45E8-B40B-E37D48E1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DF011-346E-41B4-A4FC-52F7F6D0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4D6AE-A40C-44B8-97F7-03BB8BEB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6887E-0C90-4D36-89F9-8DD763C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0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4CCE-95B0-49CC-B394-01692E9A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4E9D4-76EF-4539-B060-754B99F0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D33BF-C3E9-45CB-9C83-5511C8C4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3E62-00A7-4382-A7C6-73A522F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0F37E-F2B9-44B7-93D8-DB76EEDC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26C9-BFF0-48E6-9943-A4DE8991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B8CEE-3485-40CA-9192-120B52C28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CCF9-87D0-49E9-BD0F-20C85EAF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9256-E2E2-4308-AC07-3CEEC31D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DE23-EBAD-47AC-AEBA-8A22414F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5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1DDD-D62B-4DA1-8B50-BF06921A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2B48-9F63-4577-A737-2F8578538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6482-094C-4526-BD85-8553B618A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A9C14-A013-4A65-85FC-B3B4AB0C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8CF61-BC0D-4314-B931-98463F0C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187C2-5954-43F3-9399-C14F21E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CCD9-3DF2-4913-9DE2-C33E127C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E6944-32A6-4F1E-87C4-3E707181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18C6F-A537-4739-9D17-882FB8553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110D4-5F0D-49D9-932F-7D2A26749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AFCF8-DB95-4A66-917E-CAFC0A783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03549-8248-403F-A3B2-17E715EB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BFE09-21FC-4867-BDB8-4381358D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43ECF-74B7-4EA0-AC3D-3F8FB7CB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75AA-425B-48A1-B97A-FCD6C09A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32720-53FA-444F-9A3E-00D7A789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53096-27D6-493B-AE74-9F16BAD7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4046C-B0D9-4A7C-924D-03587D71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FC875-8345-426E-8F9C-A150F44D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B5DEF-F3F4-4B03-897C-BCBA2C78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5D155-43F3-4FC8-B533-476999BA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1585-89F4-4A21-A959-E970F6F6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43DC-7215-45D1-93D4-4961EB42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3220C-BDDE-41CD-88AB-FEB20FBCF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402DC-34C4-48B8-BCB1-2DF2EB34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87D93-B464-4370-B588-5AF58411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0D4D6-B3EA-460F-9B28-E4800921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8F89-DDDD-4D07-B39A-68D43E64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78A7C-4F33-476E-9D60-1F50CBB9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9D0E2-DFBF-41BA-A090-B154004E1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F3FB7-D7F4-4EC2-8CF7-36CE02E3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BD6FD-CECF-4EE2-B3C5-4A65C54D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F224D-ABCE-4270-938F-2D60561A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1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77CC7-0F6D-4D57-A7C9-5288116C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66AD9-6EF4-44F3-9AB3-820C3CCE9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B673-6E54-4BF9-8E50-34C2A034F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87197-AB94-4055-8190-21B9EAFF3E5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97A-44E6-49F7-9665-F5E16DEB8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6ADC1-CEF1-4A88-950A-F6C2E5AE0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4591-4281-470F-AC9E-AD6FA2BA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1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AB4-3528-4B61-872B-D5FA2F3FD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24" y="250165"/>
            <a:ext cx="11130951" cy="2424023"/>
          </a:xfrm>
        </p:spPr>
        <p:txBody>
          <a:bodyPr>
            <a:normAutofit/>
          </a:bodyPr>
          <a:lstStyle/>
          <a:p>
            <a:r>
              <a:rPr lang="en-US" sz="4400" dirty="0" err="1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IOSig</a:t>
            </a:r>
            <a:r>
              <a:rPr lang="en-US" sz="4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: immuno-oncology signatures explorer in immunotherapy treated pan-cancer cohorts</a:t>
            </a:r>
            <a:endParaRPr lang="en-US" sz="4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EC31B-0E18-B56C-DB98-626A96466C07}"/>
              </a:ext>
            </a:extLst>
          </p:cNvPr>
          <p:cNvSpPr txBox="1"/>
          <p:nvPr/>
        </p:nvSpPr>
        <p:spPr>
          <a:xfrm>
            <a:off x="1230700" y="3429000"/>
            <a:ext cx="9730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Samuel Coleman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Caroline Wheeler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Rebecca Hoyd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Louis Denko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Ching-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Nung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Lin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Muhammad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Zaki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Hidayatullah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Fadlullah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Siwen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Hu-Lieskovan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Christine H. Chung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Ahmad A. Tarhini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5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Daniel Spakowicz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and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Aik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Choon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 Tan</a:t>
            </a:r>
            <a:r>
              <a:rPr lang="en-US" sz="2400" baseline="300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1,2</a:t>
            </a:r>
            <a:r>
              <a:rPr lang="en-US" sz="2400" baseline="3000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sz="240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, 2022 </a:t>
            </a:r>
            <a:r>
              <a:rPr lang="en-US" sz="2400" dirty="0"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(Submitted)</a:t>
            </a:r>
            <a:endParaRPr lang="en-US" sz="2400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95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DFDD-B14A-4CE5-96DF-D9A484AA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AUROC Comparison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F1A33D8-379B-4E52-BE8C-44608930C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00" y="1223778"/>
            <a:ext cx="8761000" cy="56070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715955-193B-4D80-95C0-2D93FEC4C3A2}"/>
              </a:ext>
            </a:extLst>
          </p:cNvPr>
          <p:cNvSpPr/>
          <p:nvPr/>
        </p:nvSpPr>
        <p:spPr>
          <a:xfrm>
            <a:off x="3115733" y="1464733"/>
            <a:ext cx="931334" cy="245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2D943-2F39-44FB-9F99-233A61057667}"/>
              </a:ext>
            </a:extLst>
          </p:cNvPr>
          <p:cNvSpPr/>
          <p:nvPr/>
        </p:nvSpPr>
        <p:spPr>
          <a:xfrm>
            <a:off x="4820766" y="1710267"/>
            <a:ext cx="931334" cy="245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F1AD1-6E37-4313-ADDD-E8A9A97574C9}"/>
              </a:ext>
            </a:extLst>
          </p:cNvPr>
          <p:cNvSpPr txBox="1"/>
          <p:nvPr/>
        </p:nvSpPr>
        <p:spPr>
          <a:xfrm>
            <a:off x="5630332" y="2288401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the AUROC Comparison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8303B-D0A2-444B-9CA1-A2FB0AF34DBD}"/>
              </a:ext>
            </a:extLst>
          </p:cNvPr>
          <p:cNvCxnSpPr>
            <a:cxnSpLocks/>
          </p:cNvCxnSpPr>
          <p:nvPr/>
        </p:nvCxnSpPr>
        <p:spPr>
          <a:xfrm flipH="1" flipV="1">
            <a:off x="4820766" y="2454645"/>
            <a:ext cx="80956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188D42-5713-4093-8668-1B577DF89421}"/>
              </a:ext>
            </a:extLst>
          </p:cNvPr>
          <p:cNvSpPr txBox="1"/>
          <p:nvPr/>
        </p:nvSpPr>
        <p:spPr>
          <a:xfrm>
            <a:off x="5630332" y="3010225"/>
            <a:ext cx="466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Cohorts are columns, signatures are rows</a:t>
            </a:r>
          </a:p>
        </p:txBody>
      </p:sp>
    </p:spTree>
    <p:extLst>
      <p:ext uri="{BB962C8B-B14F-4D97-AF65-F5344CB8AC3E}">
        <p14:creationId xmlns:p14="http://schemas.microsoft.com/office/powerpoint/2010/main" val="318201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153C-C969-49DF-AE0E-6443ACD2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AUROC Correlation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A1B4AA2-0294-4832-9CA8-CD682EAB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10" y="1223778"/>
            <a:ext cx="7057575" cy="509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89F95-6585-4A10-AD79-EB334AFD1E9D}"/>
              </a:ext>
            </a:extLst>
          </p:cNvPr>
          <p:cNvSpPr txBox="1"/>
          <p:nvPr/>
        </p:nvSpPr>
        <p:spPr>
          <a:xfrm>
            <a:off x="7399867" y="1862667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AUROC Correlation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9D838-B744-4CE1-A708-DFAD9C246F3A}"/>
              </a:ext>
            </a:extLst>
          </p:cNvPr>
          <p:cNvSpPr txBox="1"/>
          <p:nvPr/>
        </p:nvSpPr>
        <p:spPr>
          <a:xfrm>
            <a:off x="152394" y="2047333"/>
            <a:ext cx="270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Select a correlation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72B38A-A958-43EB-B1E0-F0A541F2831A}"/>
              </a:ext>
            </a:extLst>
          </p:cNvPr>
          <p:cNvCxnSpPr>
            <a:stCxn id="6" idx="1"/>
          </p:cNvCxnSpPr>
          <p:nvPr/>
        </p:nvCxnSpPr>
        <p:spPr>
          <a:xfrm flipH="1">
            <a:off x="6443133" y="2047333"/>
            <a:ext cx="9567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5702B-D3DD-4786-A824-CEE19504A7A8}"/>
              </a:ext>
            </a:extLst>
          </p:cNvPr>
          <p:cNvCxnSpPr/>
          <p:nvPr/>
        </p:nvCxnSpPr>
        <p:spPr>
          <a:xfrm>
            <a:off x="2567210" y="2216610"/>
            <a:ext cx="1420590" cy="15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1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5AD2-ED92-4A53-9B0F-1C2CB4E8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Mann Whitney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418BEF-2ACB-4050-9A2E-F66E44F4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31" y="1412105"/>
            <a:ext cx="9287934" cy="5154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BEC177-FCC7-4EDC-99B4-7F99297723B0}"/>
              </a:ext>
            </a:extLst>
          </p:cNvPr>
          <p:cNvSpPr/>
          <p:nvPr/>
        </p:nvSpPr>
        <p:spPr>
          <a:xfrm>
            <a:off x="2777067" y="1667933"/>
            <a:ext cx="804333" cy="194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778FA3-7B40-48EB-8AF2-517736B409DB}"/>
              </a:ext>
            </a:extLst>
          </p:cNvPr>
          <p:cNvSpPr/>
          <p:nvPr/>
        </p:nvSpPr>
        <p:spPr>
          <a:xfrm>
            <a:off x="5969000" y="1871134"/>
            <a:ext cx="804333" cy="194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7EE83-1975-4E57-ABBA-66D686959669}"/>
              </a:ext>
            </a:extLst>
          </p:cNvPr>
          <p:cNvCxnSpPr/>
          <p:nvPr/>
        </p:nvCxnSpPr>
        <p:spPr>
          <a:xfrm>
            <a:off x="1452031" y="2785533"/>
            <a:ext cx="15790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1DE50252-CD84-4ED0-AB65-8D70A0E41379}"/>
              </a:ext>
            </a:extLst>
          </p:cNvPr>
          <p:cNvSpPr/>
          <p:nvPr/>
        </p:nvSpPr>
        <p:spPr>
          <a:xfrm rot="16200000">
            <a:off x="8267698" y="3161271"/>
            <a:ext cx="491066" cy="445346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1FC3A-A536-49B7-B547-3AC3478FA658}"/>
              </a:ext>
            </a:extLst>
          </p:cNvPr>
          <p:cNvSpPr txBox="1"/>
          <p:nvPr/>
        </p:nvSpPr>
        <p:spPr>
          <a:xfrm>
            <a:off x="4775198" y="2065868"/>
            <a:ext cx="264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Mann Whitney plot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78E23E-E331-4CEF-AC38-B5E42B4EC4C7}"/>
              </a:ext>
            </a:extLst>
          </p:cNvPr>
          <p:cNvCxnSpPr/>
          <p:nvPr/>
        </p:nvCxnSpPr>
        <p:spPr>
          <a:xfrm>
            <a:off x="5308600" y="2294467"/>
            <a:ext cx="0" cy="169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32A353-BBFC-433D-BA09-7AA87F8472F0}"/>
              </a:ext>
            </a:extLst>
          </p:cNvPr>
          <p:cNvSpPr txBox="1"/>
          <p:nvPr/>
        </p:nvSpPr>
        <p:spPr>
          <a:xfrm>
            <a:off x="3176" y="2308479"/>
            <a:ext cx="1512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signature to view the Mann Whitney U-test boxplot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9D5B4-7F5B-4925-BF68-DD76D6FF482E}"/>
              </a:ext>
            </a:extLst>
          </p:cNvPr>
          <p:cNvSpPr txBox="1"/>
          <p:nvPr/>
        </p:nvSpPr>
        <p:spPr>
          <a:xfrm>
            <a:off x="6286498" y="5643580"/>
            <a:ext cx="479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data table showing the p-values for each signature tested against the user uploaded dataset </a:t>
            </a:r>
          </a:p>
        </p:txBody>
      </p:sp>
    </p:spTree>
    <p:extLst>
      <p:ext uri="{BB962C8B-B14F-4D97-AF65-F5344CB8AC3E}">
        <p14:creationId xmlns:p14="http://schemas.microsoft.com/office/powerpoint/2010/main" val="104562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CF14-45E5-4E8E-98A4-8778A7AA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Survival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5047DA-B3EC-4E1F-92F5-E8CC9A06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08" y="1432000"/>
            <a:ext cx="9389383" cy="52111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1EFF41-EEAC-4820-A7B3-733E41BF2BB9}"/>
              </a:ext>
            </a:extLst>
          </p:cNvPr>
          <p:cNvSpPr/>
          <p:nvPr/>
        </p:nvSpPr>
        <p:spPr>
          <a:xfrm>
            <a:off x="2751667" y="1676400"/>
            <a:ext cx="787400" cy="186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A7D8EE-03AB-465B-8457-4E1280679007}"/>
              </a:ext>
            </a:extLst>
          </p:cNvPr>
          <p:cNvSpPr/>
          <p:nvPr/>
        </p:nvSpPr>
        <p:spPr>
          <a:xfrm>
            <a:off x="6739466" y="1879601"/>
            <a:ext cx="474133" cy="1862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DA8BA8-4149-4E71-AED6-745601EBBA35}"/>
              </a:ext>
            </a:extLst>
          </p:cNvPr>
          <p:cNvCxnSpPr/>
          <p:nvPr/>
        </p:nvCxnSpPr>
        <p:spPr>
          <a:xfrm>
            <a:off x="1401306" y="2777067"/>
            <a:ext cx="1604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500EDC1E-1D7F-47BD-8ACD-64102C2B5642}"/>
              </a:ext>
            </a:extLst>
          </p:cNvPr>
          <p:cNvSpPr/>
          <p:nvPr/>
        </p:nvSpPr>
        <p:spPr>
          <a:xfrm rot="16200000">
            <a:off x="8362908" y="3185334"/>
            <a:ext cx="374227" cy="448133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AAE7E-7B20-4507-8EE1-54F77DA3DA1E}"/>
              </a:ext>
            </a:extLst>
          </p:cNvPr>
          <p:cNvSpPr txBox="1"/>
          <p:nvPr/>
        </p:nvSpPr>
        <p:spPr>
          <a:xfrm>
            <a:off x="86782" y="2492667"/>
            <a:ext cx="1502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signature to view the survival plot 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E8A10-84D0-443C-9C20-4AA740FEC0D5}"/>
              </a:ext>
            </a:extLst>
          </p:cNvPr>
          <p:cNvSpPr txBox="1"/>
          <p:nvPr/>
        </p:nvSpPr>
        <p:spPr>
          <a:xfrm>
            <a:off x="4157132" y="2205692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the survival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E384B-9E82-4511-984B-71D4E6B0967F}"/>
              </a:ext>
            </a:extLst>
          </p:cNvPr>
          <p:cNvSpPr txBox="1"/>
          <p:nvPr/>
        </p:nvSpPr>
        <p:spPr>
          <a:xfrm>
            <a:off x="6309351" y="5613114"/>
            <a:ext cx="461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table that displays the p-value for the signatures queried against the upload data</a:t>
            </a:r>
          </a:p>
        </p:txBody>
      </p:sp>
    </p:spTree>
    <p:extLst>
      <p:ext uri="{BB962C8B-B14F-4D97-AF65-F5344CB8AC3E}">
        <p14:creationId xmlns:p14="http://schemas.microsoft.com/office/powerpoint/2010/main" val="385740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36B4-1527-4E6F-86B1-9C4B7228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FCD97-D609-4A96-BB25-DFBA4453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02" y="1040630"/>
            <a:ext cx="9960992" cy="5652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174FB0-241B-4BF2-B9C3-C3DF9D226C9B}"/>
              </a:ext>
            </a:extLst>
          </p:cNvPr>
          <p:cNvSpPr/>
          <p:nvPr/>
        </p:nvSpPr>
        <p:spPr>
          <a:xfrm>
            <a:off x="2545237" y="1040630"/>
            <a:ext cx="791852" cy="1831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78DD46-B1A0-4DBF-B684-0BB1E36E4761}"/>
              </a:ext>
            </a:extLst>
          </p:cNvPr>
          <p:cNvSpPr/>
          <p:nvPr/>
        </p:nvSpPr>
        <p:spPr>
          <a:xfrm>
            <a:off x="7196667" y="1308446"/>
            <a:ext cx="516466" cy="1831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A44459-91F4-4AA3-B369-4055FC5EB224}"/>
              </a:ext>
            </a:extLst>
          </p:cNvPr>
          <p:cNvSpPr/>
          <p:nvPr/>
        </p:nvSpPr>
        <p:spPr>
          <a:xfrm>
            <a:off x="2844800" y="1491594"/>
            <a:ext cx="389467" cy="2440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A58534-EA66-4C22-A748-198DC037AB47}"/>
              </a:ext>
            </a:extLst>
          </p:cNvPr>
          <p:cNvCxnSpPr>
            <a:cxnSpLocks/>
          </p:cNvCxnSpPr>
          <p:nvPr/>
        </p:nvCxnSpPr>
        <p:spPr>
          <a:xfrm>
            <a:off x="1032933" y="2345267"/>
            <a:ext cx="18118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0EDF0B-7825-4809-9359-5CE845B10402}"/>
              </a:ext>
            </a:extLst>
          </p:cNvPr>
          <p:cNvSpPr txBox="1"/>
          <p:nvPr/>
        </p:nvSpPr>
        <p:spPr>
          <a:xfrm>
            <a:off x="-8468" y="2083657"/>
            <a:ext cx="117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gene set to 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B390-0096-4399-BD28-FF574B735EAC}"/>
              </a:ext>
            </a:extLst>
          </p:cNvPr>
          <p:cNvSpPr txBox="1"/>
          <p:nvPr/>
        </p:nvSpPr>
        <p:spPr>
          <a:xfrm>
            <a:off x="4343395" y="1819429"/>
            <a:ext cx="2311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GSEA plot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1CEAF86-B5E7-437C-9712-517EC1D3F7A9}"/>
              </a:ext>
            </a:extLst>
          </p:cNvPr>
          <p:cNvSpPr/>
          <p:nvPr/>
        </p:nvSpPr>
        <p:spPr>
          <a:xfrm rot="16200000">
            <a:off x="8506724" y="2567674"/>
            <a:ext cx="338667" cy="480087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A9E4B-E930-41CD-B645-8B2D0EE70851}"/>
              </a:ext>
            </a:extLst>
          </p:cNvPr>
          <p:cNvSpPr txBox="1"/>
          <p:nvPr/>
        </p:nvSpPr>
        <p:spPr>
          <a:xfrm>
            <a:off x="6401710" y="5240653"/>
            <a:ext cx="454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 result table for the 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283963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E759-2EA1-4C0B-BC41-908B4367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Analysis– GSEA Enrichment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B09C58B-A83C-4F1A-BAA9-5280FB382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05" y="2270097"/>
            <a:ext cx="4893384" cy="444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043D4-4059-4DB8-B445-23923EC1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12" y="1128375"/>
            <a:ext cx="7478169" cy="86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1BA09-151C-4BC9-8A7F-B21A960313B4}"/>
              </a:ext>
            </a:extLst>
          </p:cNvPr>
          <p:cNvSpPr txBox="1"/>
          <p:nvPr/>
        </p:nvSpPr>
        <p:spPr>
          <a:xfrm>
            <a:off x="207433" y="2061063"/>
            <a:ext cx="305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Scroll down on the page to view the specific enrichment plot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FE352-405D-4FE4-91D7-A7495FF07B9A}"/>
              </a:ext>
            </a:extLst>
          </p:cNvPr>
          <p:cNvCxnSpPr/>
          <p:nvPr/>
        </p:nvCxnSpPr>
        <p:spPr>
          <a:xfrm>
            <a:off x="3454400" y="3429000"/>
            <a:ext cx="149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F80F2E-472A-4E0C-9BF1-F860FCDBAEF6}"/>
              </a:ext>
            </a:extLst>
          </p:cNvPr>
          <p:cNvSpPr txBox="1"/>
          <p:nvPr/>
        </p:nvSpPr>
        <p:spPr>
          <a:xfrm>
            <a:off x="1735667" y="3141354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 enrichment pathway to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23E33-9A60-4FF5-BA2E-FF01118A1EEA}"/>
              </a:ext>
            </a:extLst>
          </p:cNvPr>
          <p:cNvSpPr txBox="1"/>
          <p:nvPr/>
        </p:nvSpPr>
        <p:spPr>
          <a:xfrm>
            <a:off x="6544732" y="2879965"/>
            <a:ext cx="290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the enrichment pathway plot</a:t>
            </a:r>
          </a:p>
        </p:txBody>
      </p:sp>
    </p:spTree>
    <p:extLst>
      <p:ext uri="{BB962C8B-B14F-4D97-AF65-F5344CB8AC3E}">
        <p14:creationId xmlns:p14="http://schemas.microsoft.com/office/powerpoint/2010/main" val="2326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263E-A142-4BBA-BAD3-65045B95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– GSEA Comparison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2BD4A45-8AA3-470E-A9E5-22E2047B3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16" y="1223778"/>
            <a:ext cx="9035967" cy="53989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7C84CD-3F98-4D0F-BC64-A930361EB2E0}"/>
              </a:ext>
            </a:extLst>
          </p:cNvPr>
          <p:cNvSpPr/>
          <p:nvPr/>
        </p:nvSpPr>
        <p:spPr>
          <a:xfrm>
            <a:off x="2937933" y="1223778"/>
            <a:ext cx="821267" cy="1986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9DD688-894A-4D64-8FE7-247C6B0B04EA}"/>
              </a:ext>
            </a:extLst>
          </p:cNvPr>
          <p:cNvSpPr/>
          <p:nvPr/>
        </p:nvSpPr>
        <p:spPr>
          <a:xfrm>
            <a:off x="7442200" y="1473201"/>
            <a:ext cx="381000" cy="1608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09099-9D4E-4713-B723-F81FEB05A5F2}"/>
              </a:ext>
            </a:extLst>
          </p:cNvPr>
          <p:cNvSpPr/>
          <p:nvPr/>
        </p:nvSpPr>
        <p:spPr>
          <a:xfrm>
            <a:off x="3564466" y="1642533"/>
            <a:ext cx="897467" cy="2709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0ACEE-0F4C-4681-8315-331836E271EE}"/>
              </a:ext>
            </a:extLst>
          </p:cNvPr>
          <p:cNvSpPr txBox="1"/>
          <p:nvPr/>
        </p:nvSpPr>
        <p:spPr>
          <a:xfrm>
            <a:off x="4151881" y="1870556"/>
            <a:ext cx="194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gene set for the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527D7-EFCA-43A6-9B5A-84FE0B9282F2}"/>
              </a:ext>
            </a:extLst>
          </p:cNvPr>
          <p:cNvSpPr txBox="1"/>
          <p:nvPr/>
        </p:nvSpPr>
        <p:spPr>
          <a:xfrm>
            <a:off x="8514840" y="1913466"/>
            <a:ext cx="194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for the comparison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5BE12-D455-4304-93D6-DB18DAFE246B}"/>
              </a:ext>
            </a:extLst>
          </p:cNvPr>
          <p:cNvCxnSpPr/>
          <p:nvPr/>
        </p:nvCxnSpPr>
        <p:spPr>
          <a:xfrm flipH="1">
            <a:off x="4250267" y="2144298"/>
            <a:ext cx="338666" cy="230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EC59C5-88F0-4C79-B51F-46216D754B5B}"/>
              </a:ext>
            </a:extLst>
          </p:cNvPr>
          <p:cNvCxnSpPr/>
          <p:nvPr/>
        </p:nvCxnSpPr>
        <p:spPr>
          <a:xfrm flipH="1">
            <a:off x="8669863" y="2156466"/>
            <a:ext cx="338666" cy="230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853D3E-D2B9-499B-9BA4-F0DB790CD51C}"/>
              </a:ext>
            </a:extLst>
          </p:cNvPr>
          <p:cNvSpPr txBox="1"/>
          <p:nvPr/>
        </p:nvSpPr>
        <p:spPr>
          <a:xfrm>
            <a:off x="4986865" y="2568711"/>
            <a:ext cx="11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user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31A96-CE58-47BA-926A-CE01DFCD737E}"/>
              </a:ext>
            </a:extLst>
          </p:cNvPr>
          <p:cNvSpPr txBox="1"/>
          <p:nvPr/>
        </p:nvSpPr>
        <p:spPr>
          <a:xfrm>
            <a:off x="8839196" y="2568710"/>
            <a:ext cx="171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Comparison plot</a:t>
            </a:r>
          </a:p>
        </p:txBody>
      </p:sp>
    </p:spTree>
    <p:extLst>
      <p:ext uri="{BB962C8B-B14F-4D97-AF65-F5344CB8AC3E}">
        <p14:creationId xmlns:p14="http://schemas.microsoft.com/office/powerpoint/2010/main" val="185685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949B-3E12-CCFA-EA36-B80F3634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User Signature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E154F-2124-FCEA-FD8C-5CE6D1F6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The User Signature Analysis method in </a:t>
            </a:r>
            <a:r>
              <a:rPr lang="en-US" sz="1900" dirty="0" err="1"/>
              <a:t>IOSig</a:t>
            </a:r>
            <a:r>
              <a:rPr lang="en-US" sz="1900" dirty="0"/>
              <a:t> allows the user to upload a </a:t>
            </a:r>
            <a:r>
              <a:rPr lang="en-US" sz="1900" b="1" dirty="0"/>
              <a:t>newline separated list of HUGO formatted genes </a:t>
            </a:r>
            <a:r>
              <a:rPr lang="en-US" sz="1900" dirty="0"/>
              <a:t>and query their ability to predict responder / non-responder in the datasets included in </a:t>
            </a:r>
            <a:r>
              <a:rPr lang="en-US" sz="1900" dirty="0" err="1"/>
              <a:t>IOSig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Users must provide a name for their signature that does match with one of the signatures already included in </a:t>
            </a:r>
            <a:r>
              <a:rPr lang="en-US" sz="1900" dirty="0" err="1"/>
              <a:t>IOSig</a:t>
            </a:r>
            <a:r>
              <a:rPr lang="en-US" sz="19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C40B-2D52-DF7F-09FB-325BE7EF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60" y="807593"/>
            <a:ext cx="322233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33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DAD-C221-929C-D756-5B0964D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2D12F4-853C-B412-93A1-3DFB8FF6BA16}"/>
              </a:ext>
            </a:extLst>
          </p:cNvPr>
          <p:cNvGrpSpPr/>
          <p:nvPr/>
        </p:nvGrpSpPr>
        <p:grpSpPr>
          <a:xfrm>
            <a:off x="1504447" y="1476253"/>
            <a:ext cx="9183102" cy="5004793"/>
            <a:chOff x="1504447" y="1476253"/>
            <a:chExt cx="9183102" cy="5004793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73F3C19-6070-07FA-F196-0E5D55C0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447" y="1476253"/>
              <a:ext cx="9183102" cy="500479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99C4C6-5FCB-5336-E15A-43245E821B4D}"/>
                </a:ext>
              </a:extLst>
            </p:cNvPr>
            <p:cNvSpPr/>
            <p:nvPr/>
          </p:nvSpPr>
          <p:spPr>
            <a:xfrm>
              <a:off x="3589283" y="1692166"/>
              <a:ext cx="977462" cy="1944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E71A65B-22AB-BD8C-7FAC-2DF1F3CBE1BD}"/>
                </a:ext>
              </a:extLst>
            </p:cNvPr>
            <p:cNvSpPr/>
            <p:nvPr/>
          </p:nvSpPr>
          <p:spPr>
            <a:xfrm>
              <a:off x="3032234" y="1919040"/>
              <a:ext cx="557049" cy="1834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CC4-B023-43BF-F5C0-761C1D9A2D7D}"/>
              </a:ext>
            </a:extLst>
          </p:cNvPr>
          <p:cNvSpPr txBox="1"/>
          <p:nvPr/>
        </p:nvSpPr>
        <p:spPr>
          <a:xfrm>
            <a:off x="46829" y="2685731"/>
            <a:ext cx="138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Signature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1D4B3-2089-4468-C10B-118650467459}"/>
              </a:ext>
            </a:extLst>
          </p:cNvPr>
          <p:cNvSpPr txBox="1"/>
          <p:nvPr/>
        </p:nvSpPr>
        <p:spPr>
          <a:xfrm>
            <a:off x="46829" y="3442159"/>
            <a:ext cx="138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Paste newline separated HUGO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639E9-5FFF-AED4-8B60-A6E5418C44AA}"/>
              </a:ext>
            </a:extLst>
          </p:cNvPr>
          <p:cNvSpPr txBox="1"/>
          <p:nvPr/>
        </p:nvSpPr>
        <p:spPr>
          <a:xfrm>
            <a:off x="8010375" y="5737172"/>
            <a:ext cx="230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View overlapping genes between user uploaded signature and signatures included in </a:t>
            </a:r>
            <a:r>
              <a:rPr lang="en-US" sz="1200" dirty="0" err="1">
                <a:solidFill>
                  <a:srgbClr val="FF0000"/>
                </a:solidFill>
              </a:rPr>
              <a:t>IOSig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263A9-F2CB-6BD0-B713-090914699825}"/>
              </a:ext>
            </a:extLst>
          </p:cNvPr>
          <p:cNvSpPr txBox="1"/>
          <p:nvPr/>
        </p:nvSpPr>
        <p:spPr>
          <a:xfrm>
            <a:off x="46829" y="5041733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Select individual cohorts to include / remove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D7652-8132-2718-3EBE-8508D6F7FDAB}"/>
              </a:ext>
            </a:extLst>
          </p:cNvPr>
          <p:cNvSpPr txBox="1"/>
          <p:nvPr/>
        </p:nvSpPr>
        <p:spPr>
          <a:xfrm>
            <a:off x="46829" y="4424683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Optionally filter datasets by cancer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E8CE6-6165-8A67-173F-6D7B2A064BF9}"/>
              </a:ext>
            </a:extLst>
          </p:cNvPr>
          <p:cNvSpPr txBox="1"/>
          <p:nvPr/>
        </p:nvSpPr>
        <p:spPr>
          <a:xfrm>
            <a:off x="8532055" y="2824403"/>
            <a:ext cx="230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signature to view gene overlap with user uploaded signature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7216-0C6D-FE6F-2465-F9285E52533D}"/>
              </a:ext>
            </a:extLst>
          </p:cNvPr>
          <p:cNvSpPr txBox="1"/>
          <p:nvPr/>
        </p:nvSpPr>
        <p:spPr>
          <a:xfrm>
            <a:off x="46829" y="3873825"/>
            <a:ext cx="1388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Confirm gene signature upload and cohort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1CDC0-856F-5752-6309-E9318D31C5FB}"/>
              </a:ext>
            </a:extLst>
          </p:cNvPr>
          <p:cNvSpPr txBox="1"/>
          <p:nvPr/>
        </p:nvSpPr>
        <p:spPr>
          <a:xfrm>
            <a:off x="46829" y="2994286"/>
            <a:ext cx="13880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Download example signature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DFA7B-E772-73F1-9725-FF729E9254E0}"/>
              </a:ext>
            </a:extLst>
          </p:cNvPr>
          <p:cNvSpPr txBox="1"/>
          <p:nvPr/>
        </p:nvSpPr>
        <p:spPr>
          <a:xfrm>
            <a:off x="6667531" y="2674205"/>
            <a:ext cx="211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Genes not detected as valid HUGO symbols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CBFDE-5BB8-7999-251F-211474186A33}"/>
              </a:ext>
            </a:extLst>
          </p:cNvPr>
          <p:cNvSpPr txBox="1"/>
          <p:nvPr/>
        </p:nvSpPr>
        <p:spPr>
          <a:xfrm>
            <a:off x="3331779" y="6383005"/>
            <a:ext cx="374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Gene overlap statistics between user uploaded signature and signatures included in </a:t>
            </a:r>
            <a:r>
              <a:rPr lang="en-US" sz="1200" dirty="0" err="1">
                <a:solidFill>
                  <a:srgbClr val="FF0000"/>
                </a:solidFill>
              </a:rPr>
              <a:t>IOSig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F861E0-844B-B07B-56C6-91A4AF42F291}"/>
              </a:ext>
            </a:extLst>
          </p:cNvPr>
          <p:cNvCxnSpPr/>
          <p:nvPr/>
        </p:nvCxnSpPr>
        <p:spPr>
          <a:xfrm>
            <a:off x="1187669" y="2824230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F65BFE-980B-6021-CC67-A58B2BAAE168}"/>
              </a:ext>
            </a:extLst>
          </p:cNvPr>
          <p:cNvCxnSpPr>
            <a:cxnSpLocks/>
          </p:cNvCxnSpPr>
          <p:nvPr/>
        </p:nvCxnSpPr>
        <p:spPr>
          <a:xfrm>
            <a:off x="1005206" y="3255153"/>
            <a:ext cx="629153" cy="102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0B087C-86F9-AFEF-5E29-0607F2C20B57}"/>
              </a:ext>
            </a:extLst>
          </p:cNvPr>
          <p:cNvCxnSpPr>
            <a:cxnSpLocks/>
          </p:cNvCxnSpPr>
          <p:nvPr/>
        </p:nvCxnSpPr>
        <p:spPr>
          <a:xfrm>
            <a:off x="1114276" y="3642214"/>
            <a:ext cx="520083" cy="94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4044CA-EC95-B4C5-D50D-6BC82F460ED6}"/>
              </a:ext>
            </a:extLst>
          </p:cNvPr>
          <p:cNvCxnSpPr/>
          <p:nvPr/>
        </p:nvCxnSpPr>
        <p:spPr>
          <a:xfrm>
            <a:off x="1254826" y="4150824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C814B5-AB0D-4301-D091-539038146147}"/>
              </a:ext>
            </a:extLst>
          </p:cNvPr>
          <p:cNvCxnSpPr/>
          <p:nvPr/>
        </p:nvCxnSpPr>
        <p:spPr>
          <a:xfrm>
            <a:off x="1070161" y="4605734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F30C04-6EB9-4D2A-C01B-B7D70236CD22}"/>
              </a:ext>
            </a:extLst>
          </p:cNvPr>
          <p:cNvCxnSpPr/>
          <p:nvPr/>
        </p:nvCxnSpPr>
        <p:spPr>
          <a:xfrm>
            <a:off x="1005206" y="5168037"/>
            <a:ext cx="4992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2F44FF-E193-B832-0875-76336EBFBC9D}"/>
              </a:ext>
            </a:extLst>
          </p:cNvPr>
          <p:cNvCxnSpPr>
            <a:cxnSpLocks/>
          </p:cNvCxnSpPr>
          <p:nvPr/>
        </p:nvCxnSpPr>
        <p:spPr>
          <a:xfrm flipH="1">
            <a:off x="8974741" y="3286967"/>
            <a:ext cx="378371" cy="333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024F7A77-61CA-7C17-AA5F-AD4A4724E13B}"/>
              </a:ext>
            </a:extLst>
          </p:cNvPr>
          <p:cNvSpPr/>
          <p:nvPr/>
        </p:nvSpPr>
        <p:spPr>
          <a:xfrm rot="16200000">
            <a:off x="8879958" y="3929581"/>
            <a:ext cx="478221" cy="3136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EEE813E-622D-0504-9E9E-7624519041B6}"/>
              </a:ext>
            </a:extLst>
          </p:cNvPr>
          <p:cNvSpPr/>
          <p:nvPr/>
        </p:nvSpPr>
        <p:spPr>
          <a:xfrm rot="16200000">
            <a:off x="4998053" y="4069273"/>
            <a:ext cx="478221" cy="432424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185FE73E-237D-9B6A-8354-B1765B0480BD}"/>
              </a:ext>
            </a:extLst>
          </p:cNvPr>
          <p:cNvSpPr/>
          <p:nvPr/>
        </p:nvSpPr>
        <p:spPr>
          <a:xfrm rot="10800000">
            <a:off x="6189310" y="2645555"/>
            <a:ext cx="478221" cy="543767"/>
          </a:xfrm>
          <a:prstGeom prst="leftBrace">
            <a:avLst>
              <a:gd name="adj1" fmla="val 5668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BD75-0B0D-3701-1A94-BFC6DE4A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B67E07-E6E9-4393-78E1-EF4DCFE6FB3B}"/>
              </a:ext>
            </a:extLst>
          </p:cNvPr>
          <p:cNvGrpSpPr/>
          <p:nvPr/>
        </p:nvGrpSpPr>
        <p:grpSpPr>
          <a:xfrm>
            <a:off x="1078450" y="1309413"/>
            <a:ext cx="10035096" cy="5469130"/>
            <a:chOff x="1078450" y="1302155"/>
            <a:chExt cx="10035096" cy="5469130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CA52BFB-34EB-032F-9609-D54B6991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0" y="1302155"/>
              <a:ext cx="10035096" cy="5469130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A72F6DB-D239-9E0D-437C-C349D97DBFD0}"/>
                </a:ext>
              </a:extLst>
            </p:cNvPr>
            <p:cNvSpPr/>
            <p:nvPr/>
          </p:nvSpPr>
          <p:spPr>
            <a:xfrm>
              <a:off x="3347545" y="1550276"/>
              <a:ext cx="1103586" cy="1786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CAA1E2-FCB4-F90B-AC9D-1CFB79D9F5FB}"/>
                </a:ext>
              </a:extLst>
            </p:cNvPr>
            <p:cNvSpPr/>
            <p:nvPr/>
          </p:nvSpPr>
          <p:spPr>
            <a:xfrm>
              <a:off x="3347545" y="1798397"/>
              <a:ext cx="819807" cy="17867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6B749166-C659-C011-AE79-CEF8FA2060C1}"/>
              </a:ext>
            </a:extLst>
          </p:cNvPr>
          <p:cNvSpPr/>
          <p:nvPr/>
        </p:nvSpPr>
        <p:spPr>
          <a:xfrm rot="16200000">
            <a:off x="4346405" y="2897103"/>
            <a:ext cx="315311" cy="33625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04D9B-4DB8-86B5-4F38-F9BA7EA93EB6}"/>
              </a:ext>
            </a:extLst>
          </p:cNvPr>
          <p:cNvSpPr txBox="1"/>
          <p:nvPr/>
        </p:nvSpPr>
        <p:spPr>
          <a:xfrm>
            <a:off x="2822780" y="4736039"/>
            <a:ext cx="322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table showing the user signature AUC values in each cohort selected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5168F-E827-6740-4027-E1EBF951D20E}"/>
              </a:ext>
            </a:extLst>
          </p:cNvPr>
          <p:cNvSpPr txBox="1"/>
          <p:nvPr/>
        </p:nvSpPr>
        <p:spPr>
          <a:xfrm>
            <a:off x="4251435" y="2007480"/>
            <a:ext cx="241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The average AUC value of the signature across all selected cohorts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0F096-53A8-0E21-00E0-7A77A42ABD77}"/>
              </a:ext>
            </a:extLst>
          </p:cNvPr>
          <p:cNvSpPr txBox="1"/>
          <p:nvPr/>
        </p:nvSpPr>
        <p:spPr>
          <a:xfrm>
            <a:off x="10214911" y="1709959"/>
            <a:ext cx="179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AUROC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53F0F-6812-6418-2ABA-C2B00F81EEEA}"/>
              </a:ext>
            </a:extLst>
          </p:cNvPr>
          <p:cNvSpPr txBox="1"/>
          <p:nvPr/>
        </p:nvSpPr>
        <p:spPr>
          <a:xfrm>
            <a:off x="7677807" y="1448349"/>
            <a:ext cx="143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 plot to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63DAA-2E9E-890A-C7AA-BE8411D381DC}"/>
              </a:ext>
            </a:extLst>
          </p:cNvPr>
          <p:cNvCxnSpPr/>
          <p:nvPr/>
        </p:nvCxnSpPr>
        <p:spPr>
          <a:xfrm flipH="1">
            <a:off x="4167352" y="2380593"/>
            <a:ext cx="336708" cy="105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A084B0-F152-D231-81CA-20F6D4149E8D}"/>
              </a:ext>
            </a:extLst>
          </p:cNvPr>
          <p:cNvCxnSpPr>
            <a:cxnSpLocks/>
          </p:cNvCxnSpPr>
          <p:nvPr/>
        </p:nvCxnSpPr>
        <p:spPr>
          <a:xfrm>
            <a:off x="8439235" y="1937375"/>
            <a:ext cx="0" cy="332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26BFFB-5B5E-6479-C675-6BA55A86ADF3}"/>
              </a:ext>
            </a:extLst>
          </p:cNvPr>
          <p:cNvCxnSpPr>
            <a:cxnSpLocks/>
          </p:cNvCxnSpPr>
          <p:nvPr/>
        </p:nvCxnSpPr>
        <p:spPr>
          <a:xfrm flipH="1">
            <a:off x="10268607" y="2103804"/>
            <a:ext cx="666835" cy="6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832C-BCDD-4CF5-B285-4F994F38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E8A76-13BF-4246-956F-B6346053B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Immune Signature Explorer (</a:t>
            </a:r>
            <a:r>
              <a:rPr lang="en-US" sz="2400" dirty="0" err="1">
                <a:ea typeface="Cascadia Code" panose="020B0609020000020004" pitchFamily="49" charset="0"/>
                <a:cs typeface="Cascadia Code" panose="020B0609020000020004" pitchFamily="49" charset="0"/>
              </a:rPr>
              <a:t>IOSig</a:t>
            </a:r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) is a web interface that allows the user to query and explore immune checkpoint blockage treated cohorts with gene expression signatures for the purpose of predicting response to treatment.</a:t>
            </a:r>
          </a:p>
          <a:p>
            <a:endParaRPr lang="en-US" sz="2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Users can upload their own signature, expression and clinical dataset, or simply query the built-in signatures and data.</a:t>
            </a:r>
          </a:p>
          <a:p>
            <a:endParaRPr lang="en-US" sz="24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400" dirty="0">
                <a:ea typeface="Cascadia Code" panose="020B0609020000020004" pitchFamily="49" charset="0"/>
                <a:cs typeface="Cascadia Code" panose="020B0609020000020004" pitchFamily="49" charset="0"/>
              </a:rPr>
              <a:t>Note: Only datasets with included survival information will appear in the survival cohort drop down</a:t>
            </a:r>
          </a:p>
          <a:p>
            <a:endParaRPr lang="en-US"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7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6681-0FC5-0BF4-BA53-4E3D6B60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Comparison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D6E1079-62B3-F2FD-AE8E-12D92136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88" y="1223778"/>
            <a:ext cx="7849424" cy="55927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F9A05F-4F34-8417-C978-E55FC5818A41}"/>
              </a:ext>
            </a:extLst>
          </p:cNvPr>
          <p:cNvSpPr/>
          <p:nvPr/>
        </p:nvSpPr>
        <p:spPr>
          <a:xfrm>
            <a:off x="4419600" y="1223778"/>
            <a:ext cx="1156138" cy="184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DCB0FB-34B0-6581-9C94-EC0D2B02AB62}"/>
              </a:ext>
            </a:extLst>
          </p:cNvPr>
          <p:cNvSpPr/>
          <p:nvPr/>
        </p:nvSpPr>
        <p:spPr>
          <a:xfrm>
            <a:off x="5270074" y="1463227"/>
            <a:ext cx="941540" cy="184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9018D-0377-0A8D-46DF-574692B566FA}"/>
              </a:ext>
            </a:extLst>
          </p:cNvPr>
          <p:cNvSpPr txBox="1"/>
          <p:nvPr/>
        </p:nvSpPr>
        <p:spPr>
          <a:xfrm>
            <a:off x="5355020" y="1987189"/>
            <a:ext cx="255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Download AUROC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F86FB-D248-E8FB-88FA-CDC4E6A6456C}"/>
              </a:ext>
            </a:extLst>
          </p:cNvPr>
          <p:cNvCxnSpPr/>
          <p:nvPr/>
        </p:nvCxnSpPr>
        <p:spPr>
          <a:xfrm flipH="1">
            <a:off x="5202621" y="2156466"/>
            <a:ext cx="430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F94D30-1584-2392-0118-A026323DEB25}"/>
              </a:ext>
            </a:extLst>
          </p:cNvPr>
          <p:cNvSpPr txBox="1"/>
          <p:nvPr/>
        </p:nvSpPr>
        <p:spPr>
          <a:xfrm>
            <a:off x="4698124" y="2665097"/>
            <a:ext cx="2554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Gene signatures are in rows cohorts are columns</a:t>
            </a:r>
          </a:p>
        </p:txBody>
      </p:sp>
    </p:spTree>
    <p:extLst>
      <p:ext uri="{BB962C8B-B14F-4D97-AF65-F5344CB8AC3E}">
        <p14:creationId xmlns:p14="http://schemas.microsoft.com/office/powerpoint/2010/main" val="87657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E109-6FC7-59EE-5568-662A80F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AUROC Correlation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6DE7EC4-CE1D-26C4-8AC7-E68F5A9A3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86" y="1223778"/>
            <a:ext cx="9519823" cy="54024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6EA166-9AC0-6AD9-304C-7EA34A0B962B}"/>
              </a:ext>
            </a:extLst>
          </p:cNvPr>
          <p:cNvSpPr/>
          <p:nvPr/>
        </p:nvSpPr>
        <p:spPr>
          <a:xfrm>
            <a:off x="3515710" y="1223778"/>
            <a:ext cx="1077311" cy="158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EE6D81-E5A3-B3B4-1067-1AD505A6D551}"/>
              </a:ext>
            </a:extLst>
          </p:cNvPr>
          <p:cNvSpPr/>
          <p:nvPr/>
        </p:nvSpPr>
        <p:spPr>
          <a:xfrm>
            <a:off x="5302468" y="1455344"/>
            <a:ext cx="746235" cy="147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09552-4AEF-35B2-2649-F160A3522B43}"/>
              </a:ext>
            </a:extLst>
          </p:cNvPr>
          <p:cNvSpPr txBox="1"/>
          <p:nvPr/>
        </p:nvSpPr>
        <p:spPr>
          <a:xfrm>
            <a:off x="4593022" y="1649728"/>
            <a:ext cx="261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Choose a correlation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2169-34F8-966A-9D20-9A51D867EED8}"/>
              </a:ext>
            </a:extLst>
          </p:cNvPr>
          <p:cNvSpPr txBox="1"/>
          <p:nvPr/>
        </p:nvSpPr>
        <p:spPr>
          <a:xfrm>
            <a:off x="2927130" y="3121223"/>
            <a:ext cx="225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Correlation 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73027E-C9EC-D3E5-B02D-00A8EC997A4E}"/>
              </a:ext>
            </a:extLst>
          </p:cNvPr>
          <p:cNvCxnSpPr/>
          <p:nvPr/>
        </p:nvCxnSpPr>
        <p:spPr>
          <a:xfrm flipH="1">
            <a:off x="4593021" y="1939159"/>
            <a:ext cx="236482" cy="252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822EE-97F3-5BFE-3D57-9ADB731FE763}"/>
              </a:ext>
            </a:extLst>
          </p:cNvPr>
          <p:cNvCxnSpPr>
            <a:cxnSpLocks/>
          </p:cNvCxnSpPr>
          <p:nvPr/>
        </p:nvCxnSpPr>
        <p:spPr>
          <a:xfrm flipV="1">
            <a:off x="3520965" y="2763872"/>
            <a:ext cx="0" cy="441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2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EBEF-270B-005A-1235-4F3B3BDA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Survival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B5DE525-B9CF-D5F3-C9C8-4AE8E6E0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34" y="1223778"/>
            <a:ext cx="10004331" cy="54773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6E1E7A-237C-A6BD-89AD-B48A15D2655B}"/>
              </a:ext>
            </a:extLst>
          </p:cNvPr>
          <p:cNvSpPr/>
          <p:nvPr/>
        </p:nvSpPr>
        <p:spPr>
          <a:xfrm>
            <a:off x="3347545" y="1471448"/>
            <a:ext cx="1140372" cy="225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75962-0A26-5A31-21C7-1939E0D46226}"/>
              </a:ext>
            </a:extLst>
          </p:cNvPr>
          <p:cNvSpPr/>
          <p:nvPr/>
        </p:nvSpPr>
        <p:spPr>
          <a:xfrm>
            <a:off x="6095999" y="1697421"/>
            <a:ext cx="430925" cy="225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01176-2714-D957-C691-2659B8C3ABD4}"/>
              </a:ext>
            </a:extLst>
          </p:cNvPr>
          <p:cNvSpPr txBox="1"/>
          <p:nvPr/>
        </p:nvSpPr>
        <p:spPr>
          <a:xfrm>
            <a:off x="4545725" y="2091558"/>
            <a:ext cx="163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Download survival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FD6B5-B1DA-FAB9-FB32-8A7181D32A6B}"/>
              </a:ext>
            </a:extLst>
          </p:cNvPr>
          <p:cNvSpPr txBox="1"/>
          <p:nvPr/>
        </p:nvSpPr>
        <p:spPr>
          <a:xfrm>
            <a:off x="0" y="2230057"/>
            <a:ext cx="109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Select a survival plot to view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11B3B-4547-2C29-DD90-1D5C4525333E}"/>
              </a:ext>
            </a:extLst>
          </p:cNvPr>
          <p:cNvCxnSpPr/>
          <p:nvPr/>
        </p:nvCxnSpPr>
        <p:spPr>
          <a:xfrm>
            <a:off x="893379" y="2553222"/>
            <a:ext cx="18866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C4A9D-449E-4EC0-0EFD-64FECF358E7D}"/>
              </a:ext>
            </a:extLst>
          </p:cNvPr>
          <p:cNvSpPr txBox="1"/>
          <p:nvPr/>
        </p:nvSpPr>
        <p:spPr>
          <a:xfrm>
            <a:off x="6765654" y="3752129"/>
            <a:ext cx="387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table that shows the p-value and other stats for the cohort survival analysis with the user signature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1EBA3A8-71DE-4D5A-77AA-E5D2EC8BE08F}"/>
              </a:ext>
            </a:extLst>
          </p:cNvPr>
          <p:cNvSpPr/>
          <p:nvPr/>
        </p:nvSpPr>
        <p:spPr>
          <a:xfrm rot="16200000">
            <a:off x="8442055" y="1096018"/>
            <a:ext cx="525517" cy="478670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56E-970D-C356-4BDA-5767C2A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Mann Whitney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4C966C-FD49-306A-8880-9A4E77357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2" y="1230932"/>
            <a:ext cx="10277751" cy="56270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C12F86-B72D-9C48-613D-ABA3EDA99400}"/>
              </a:ext>
            </a:extLst>
          </p:cNvPr>
          <p:cNvSpPr/>
          <p:nvPr/>
        </p:nvSpPr>
        <p:spPr>
          <a:xfrm>
            <a:off x="3300248" y="1508234"/>
            <a:ext cx="1077311" cy="189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29C036-AF2A-82EC-B3A4-FF07EAD4114B}"/>
              </a:ext>
            </a:extLst>
          </p:cNvPr>
          <p:cNvSpPr/>
          <p:nvPr/>
        </p:nvSpPr>
        <p:spPr>
          <a:xfrm>
            <a:off x="6605752" y="1751871"/>
            <a:ext cx="738008" cy="2083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01E-A4EB-F670-4793-60F6B41BF7E3}"/>
              </a:ext>
            </a:extLst>
          </p:cNvPr>
          <p:cNvSpPr txBox="1"/>
          <p:nvPr/>
        </p:nvSpPr>
        <p:spPr>
          <a:xfrm>
            <a:off x="7882" y="2107324"/>
            <a:ext cx="113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Boxplot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BC746-CFA6-3F59-3F03-2A5EEBD55C2B}"/>
              </a:ext>
            </a:extLst>
          </p:cNvPr>
          <p:cNvSpPr txBox="1"/>
          <p:nvPr/>
        </p:nvSpPr>
        <p:spPr>
          <a:xfrm>
            <a:off x="4288220" y="1856025"/>
            <a:ext cx="216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Boxplot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81BF9-CD3C-F218-8456-CADA7FC2665C}"/>
              </a:ext>
            </a:extLst>
          </p:cNvPr>
          <p:cNvSpPr txBox="1"/>
          <p:nvPr/>
        </p:nvSpPr>
        <p:spPr>
          <a:xfrm>
            <a:off x="7426874" y="4568073"/>
            <a:ext cx="264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View p-value and other statistics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7CAB8C1-B2C3-5EB7-FF2C-6AAFB34D9C06}"/>
              </a:ext>
            </a:extLst>
          </p:cNvPr>
          <p:cNvSpPr/>
          <p:nvPr/>
        </p:nvSpPr>
        <p:spPr>
          <a:xfrm rot="16200000">
            <a:off x="8554109" y="1921508"/>
            <a:ext cx="394138" cy="488468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B2930-1DC0-4CE3-BE45-0CD9ACFC9FDA}"/>
              </a:ext>
            </a:extLst>
          </p:cNvPr>
          <p:cNvCxnSpPr/>
          <p:nvPr/>
        </p:nvCxnSpPr>
        <p:spPr>
          <a:xfrm>
            <a:off x="957122" y="2401614"/>
            <a:ext cx="19174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2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E3E6-AA00-12B6-2CAF-2723739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10024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E73F38-CD39-E305-E011-10B82912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9" y="1086561"/>
            <a:ext cx="10032758" cy="57186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3BD72D-A750-C4F1-0535-D2835C2919D7}"/>
              </a:ext>
            </a:extLst>
          </p:cNvPr>
          <p:cNvSpPr/>
          <p:nvPr/>
        </p:nvSpPr>
        <p:spPr>
          <a:xfrm>
            <a:off x="3384331" y="1086561"/>
            <a:ext cx="1119352" cy="200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A379F-4A28-9467-BB4A-3CBC0798DDE7}"/>
              </a:ext>
            </a:extLst>
          </p:cNvPr>
          <p:cNvSpPr/>
          <p:nvPr/>
        </p:nvSpPr>
        <p:spPr>
          <a:xfrm>
            <a:off x="7388772" y="1338856"/>
            <a:ext cx="367862" cy="1693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7C41C1-C5AD-BDC4-7EC7-E50236A3875E}"/>
              </a:ext>
            </a:extLst>
          </p:cNvPr>
          <p:cNvSpPr/>
          <p:nvPr/>
        </p:nvSpPr>
        <p:spPr>
          <a:xfrm>
            <a:off x="2824655" y="1554271"/>
            <a:ext cx="386255" cy="1746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80D9B-D8C9-79BD-61EC-2DB084FC1C82}"/>
              </a:ext>
            </a:extLst>
          </p:cNvPr>
          <p:cNvSpPr txBox="1"/>
          <p:nvPr/>
        </p:nvSpPr>
        <p:spPr>
          <a:xfrm>
            <a:off x="73572" y="2196663"/>
            <a:ext cx="107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Select a gene set to use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F11CB0-CA6C-ED14-7D33-DD80A6926B81}"/>
              </a:ext>
            </a:extLst>
          </p:cNvPr>
          <p:cNvCxnSpPr/>
          <p:nvPr/>
        </p:nvCxnSpPr>
        <p:spPr>
          <a:xfrm>
            <a:off x="919655" y="2475186"/>
            <a:ext cx="18655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5F9C29-377D-D314-67AE-FF5EFC2F385F}"/>
              </a:ext>
            </a:extLst>
          </p:cNvPr>
          <p:cNvSpPr txBox="1"/>
          <p:nvPr/>
        </p:nvSpPr>
        <p:spPr>
          <a:xfrm>
            <a:off x="4209712" y="1554271"/>
            <a:ext cx="128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08904-9031-633C-06B4-0843EA3FBF44}"/>
              </a:ext>
            </a:extLst>
          </p:cNvPr>
          <p:cNvSpPr txBox="1"/>
          <p:nvPr/>
        </p:nvSpPr>
        <p:spPr>
          <a:xfrm>
            <a:off x="5139559" y="1919664"/>
            <a:ext cx="1718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Download Plot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E987B-9C9E-41BE-0C7B-B28CBD376161}"/>
              </a:ext>
            </a:extLst>
          </p:cNvPr>
          <p:cNvCxnSpPr>
            <a:cxnSpLocks/>
          </p:cNvCxnSpPr>
          <p:nvPr/>
        </p:nvCxnSpPr>
        <p:spPr>
          <a:xfrm>
            <a:off x="4850843" y="1958388"/>
            <a:ext cx="0" cy="469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A3D8FB61-9E43-8F91-DE79-E002AEC0F09F}"/>
              </a:ext>
            </a:extLst>
          </p:cNvPr>
          <p:cNvSpPr/>
          <p:nvPr/>
        </p:nvSpPr>
        <p:spPr>
          <a:xfrm rot="16200000">
            <a:off x="8318624" y="2905477"/>
            <a:ext cx="735723" cy="473028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509F3B-6CDF-EA3C-FBA3-83BAA3CB5B33}"/>
              </a:ext>
            </a:extLst>
          </p:cNvPr>
          <p:cNvSpPr txBox="1"/>
          <p:nvPr/>
        </p:nvSpPr>
        <p:spPr>
          <a:xfrm>
            <a:off x="6957533" y="5638482"/>
            <a:ext cx="345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Resulting gene set enrichment data table</a:t>
            </a:r>
          </a:p>
        </p:txBody>
      </p:sp>
    </p:spTree>
    <p:extLst>
      <p:ext uri="{BB962C8B-B14F-4D97-AF65-F5344CB8AC3E}">
        <p14:creationId xmlns:p14="http://schemas.microsoft.com/office/powerpoint/2010/main" val="425178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D077-432A-0F2C-D583-8E362486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GSEA Enrichment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DD34D6B-0073-64FB-50CC-D553E024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4" y="2233185"/>
            <a:ext cx="3585606" cy="455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CD860-6D3C-2B38-D567-8E2F12E6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49" y="1264824"/>
            <a:ext cx="9496097" cy="863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435421-8424-33F4-7B34-8DBFA6299C19}"/>
              </a:ext>
            </a:extLst>
          </p:cNvPr>
          <p:cNvSpPr txBox="1"/>
          <p:nvPr/>
        </p:nvSpPr>
        <p:spPr>
          <a:xfrm>
            <a:off x="52552" y="2170304"/>
            <a:ext cx="21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Scroll down on the User Signature GSEA page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8C1961-EF25-5273-3E7E-5FD0AA4A0E73}"/>
              </a:ext>
            </a:extLst>
          </p:cNvPr>
          <p:cNvSpPr/>
          <p:nvPr/>
        </p:nvSpPr>
        <p:spPr>
          <a:xfrm>
            <a:off x="3541986" y="1264824"/>
            <a:ext cx="1014248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84350D-E178-205D-6ECB-9A74148E29C9}"/>
              </a:ext>
            </a:extLst>
          </p:cNvPr>
          <p:cNvSpPr/>
          <p:nvPr/>
        </p:nvSpPr>
        <p:spPr>
          <a:xfrm>
            <a:off x="7320455" y="1479330"/>
            <a:ext cx="315313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A8AEED-ADE2-E6E8-7D09-5179A9BA1415}"/>
              </a:ext>
            </a:extLst>
          </p:cNvPr>
          <p:cNvSpPr/>
          <p:nvPr/>
        </p:nvSpPr>
        <p:spPr>
          <a:xfrm>
            <a:off x="3019093" y="1696465"/>
            <a:ext cx="315313" cy="217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FE220-7472-C616-6B15-E6DCA8084E4F}"/>
              </a:ext>
            </a:extLst>
          </p:cNvPr>
          <p:cNvSpPr txBox="1"/>
          <p:nvPr/>
        </p:nvSpPr>
        <p:spPr>
          <a:xfrm>
            <a:off x="2582521" y="2456481"/>
            <a:ext cx="167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 enrichment pathway to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5BF29A-500E-58EE-847E-49C4CDF017CA}"/>
              </a:ext>
            </a:extLst>
          </p:cNvPr>
          <p:cNvCxnSpPr/>
          <p:nvPr/>
        </p:nvCxnSpPr>
        <p:spPr>
          <a:xfrm>
            <a:off x="3904593" y="2825813"/>
            <a:ext cx="5150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D0B49-DA8D-A79C-4E4C-5B63F37CADD7}"/>
              </a:ext>
            </a:extLst>
          </p:cNvPr>
          <p:cNvSpPr txBox="1"/>
          <p:nvPr/>
        </p:nvSpPr>
        <p:spPr>
          <a:xfrm>
            <a:off x="6195848" y="2061461"/>
            <a:ext cx="181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the enrichment plot</a:t>
            </a:r>
          </a:p>
        </p:txBody>
      </p:sp>
    </p:spTree>
    <p:extLst>
      <p:ext uri="{BB962C8B-B14F-4D97-AF65-F5344CB8AC3E}">
        <p14:creationId xmlns:p14="http://schemas.microsoft.com/office/powerpoint/2010/main" val="254660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03B6-A587-4BB6-5C28-439EE6C0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Signature Analysis – GSEA Comparison</a:t>
            </a: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BF59049-8D02-E5CA-1475-6E49B27A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97" y="1223778"/>
            <a:ext cx="9803602" cy="5563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9F608A-2EC9-732E-BC15-7A04C41DB4CC}"/>
              </a:ext>
            </a:extLst>
          </p:cNvPr>
          <p:cNvSpPr/>
          <p:nvPr/>
        </p:nvSpPr>
        <p:spPr>
          <a:xfrm>
            <a:off x="3447393" y="1223778"/>
            <a:ext cx="1051035" cy="142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415FC-7D82-1236-1431-7393A32811DE}"/>
              </a:ext>
            </a:extLst>
          </p:cNvPr>
          <p:cNvSpPr/>
          <p:nvPr/>
        </p:nvSpPr>
        <p:spPr>
          <a:xfrm>
            <a:off x="3294994" y="1670467"/>
            <a:ext cx="830316" cy="142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75B9EE-EA27-ECF3-5BB0-6DBFE4212E1D}"/>
              </a:ext>
            </a:extLst>
          </p:cNvPr>
          <p:cNvSpPr/>
          <p:nvPr/>
        </p:nvSpPr>
        <p:spPr>
          <a:xfrm>
            <a:off x="7404538" y="1403131"/>
            <a:ext cx="294289" cy="2049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92E5E-86CC-666C-FCF6-393BE99B1008}"/>
              </a:ext>
            </a:extLst>
          </p:cNvPr>
          <p:cNvSpPr txBox="1"/>
          <p:nvPr/>
        </p:nvSpPr>
        <p:spPr>
          <a:xfrm>
            <a:off x="2764221" y="2582812"/>
            <a:ext cx="149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gene set for the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46F80-9733-96A4-3FF0-A82761684592}"/>
              </a:ext>
            </a:extLst>
          </p:cNvPr>
          <p:cNvSpPr txBox="1"/>
          <p:nvPr/>
        </p:nvSpPr>
        <p:spPr>
          <a:xfrm>
            <a:off x="6608380" y="2648607"/>
            <a:ext cx="149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signature to compare user signature against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E4927-F00C-2663-7CCA-A28D34E17A12}"/>
              </a:ext>
            </a:extLst>
          </p:cNvPr>
          <p:cNvSpPr txBox="1"/>
          <p:nvPr/>
        </p:nvSpPr>
        <p:spPr>
          <a:xfrm>
            <a:off x="10248937" y="1813034"/>
            <a:ext cx="149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use for the comparison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801247-BE22-356A-E271-723B45377822}"/>
              </a:ext>
            </a:extLst>
          </p:cNvPr>
          <p:cNvCxnSpPr>
            <a:stCxn id="9" idx="0"/>
          </p:cNvCxnSpPr>
          <p:nvPr/>
        </p:nvCxnSpPr>
        <p:spPr>
          <a:xfrm flipV="1">
            <a:off x="3513083" y="2296510"/>
            <a:ext cx="0" cy="286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57B5E-E234-6792-49E8-AB2564C6A21D}"/>
              </a:ext>
            </a:extLst>
          </p:cNvPr>
          <p:cNvCxnSpPr/>
          <p:nvPr/>
        </p:nvCxnSpPr>
        <p:spPr>
          <a:xfrm flipV="1">
            <a:off x="7154917" y="2439661"/>
            <a:ext cx="0" cy="286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42C68F-FCDD-C5EA-A6B8-6A16B018A9CE}"/>
              </a:ext>
            </a:extLst>
          </p:cNvPr>
          <p:cNvCxnSpPr>
            <a:cxnSpLocks/>
          </p:cNvCxnSpPr>
          <p:nvPr/>
        </p:nvCxnSpPr>
        <p:spPr>
          <a:xfrm flipH="1">
            <a:off x="10113579" y="2159819"/>
            <a:ext cx="4545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77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3418-3A53-7CD9-94B9-FDBB1944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400"/>
              <a:t>Previously Published Signature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CB3-C3EB-2973-DE60-A65C7BE1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The previously published signature analysis method if for users who want to query the data built into IOSig. IOSig contains RNA-seq, with accompanying clinical data, with previously published gene expression signatures.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This method allows users to explore the data without needing to provide any of their own.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19D782-9155-950F-44E5-17F3628F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208" y="807593"/>
            <a:ext cx="193863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A9A4-6706-281D-C6A1-02ED8E47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Summary</a:t>
            </a:r>
          </a:p>
        </p:txBody>
      </p:sp>
      <p:pic>
        <p:nvPicPr>
          <p:cNvPr id="5" name="Picture 4" descr="Graphical user interface, application, Word, email&#10;&#10;Description automatically generated">
            <a:extLst>
              <a:ext uri="{FF2B5EF4-FFF2-40B4-BE49-F238E27FC236}">
                <a16:creationId xmlns:a16="http://schemas.microsoft.com/office/drawing/2014/main" id="{D83FB6A2-E341-699E-F6DD-E05CED09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58" y="1334136"/>
            <a:ext cx="8633680" cy="546080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D7F93-C218-96F9-C667-2F6BE233008A}"/>
              </a:ext>
            </a:extLst>
          </p:cNvPr>
          <p:cNvSpPr/>
          <p:nvPr/>
        </p:nvSpPr>
        <p:spPr>
          <a:xfrm>
            <a:off x="5171090" y="1576552"/>
            <a:ext cx="1382110" cy="215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CC77B9-2D5B-3175-B807-ECFB21B78E58}"/>
              </a:ext>
            </a:extLst>
          </p:cNvPr>
          <p:cNvSpPr/>
          <p:nvPr/>
        </p:nvSpPr>
        <p:spPr>
          <a:xfrm>
            <a:off x="3484181" y="1792014"/>
            <a:ext cx="557048" cy="215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03946-7708-02DC-7C89-F91825F243A7}"/>
              </a:ext>
            </a:extLst>
          </p:cNvPr>
          <p:cNvSpPr txBox="1"/>
          <p:nvPr/>
        </p:nvSpPr>
        <p:spPr>
          <a:xfrm>
            <a:off x="73571" y="2826952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Select a signature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37514-03C9-E6BC-1751-016998056ED0}"/>
              </a:ext>
            </a:extLst>
          </p:cNvPr>
          <p:cNvSpPr txBox="1"/>
          <p:nvPr/>
        </p:nvSpPr>
        <p:spPr>
          <a:xfrm>
            <a:off x="73571" y="3233083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Confirm signature and dataset selections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2084D-9D11-2E6A-527A-49B07CDD8C36}"/>
              </a:ext>
            </a:extLst>
          </p:cNvPr>
          <p:cNvSpPr txBox="1"/>
          <p:nvPr/>
        </p:nvSpPr>
        <p:spPr>
          <a:xfrm>
            <a:off x="73568" y="3732702"/>
            <a:ext cx="152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Optionally filter datasets by cancer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85D2-BCCE-7F36-773E-AD4662AF14A0}"/>
              </a:ext>
            </a:extLst>
          </p:cNvPr>
          <p:cNvSpPr txBox="1"/>
          <p:nvPr/>
        </p:nvSpPr>
        <p:spPr>
          <a:xfrm>
            <a:off x="73568" y="4260849"/>
            <a:ext cx="15292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Select individual datasets to use for the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FC839-10C0-19F1-517C-ADFCAD69E8EC}"/>
              </a:ext>
            </a:extLst>
          </p:cNvPr>
          <p:cNvCxnSpPr/>
          <p:nvPr/>
        </p:nvCxnSpPr>
        <p:spPr>
          <a:xfrm>
            <a:off x="1450428" y="3489434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717E18-9B8A-3217-CAB2-9F3D1A8BA8B5}"/>
              </a:ext>
            </a:extLst>
          </p:cNvPr>
          <p:cNvCxnSpPr>
            <a:cxnSpLocks/>
          </p:cNvCxnSpPr>
          <p:nvPr/>
        </p:nvCxnSpPr>
        <p:spPr>
          <a:xfrm>
            <a:off x="1450428" y="2984938"/>
            <a:ext cx="415158" cy="1629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0FA5F4-8FF4-3AEB-0E3F-BAF840A37BD4}"/>
              </a:ext>
            </a:extLst>
          </p:cNvPr>
          <p:cNvCxnSpPr/>
          <p:nvPr/>
        </p:nvCxnSpPr>
        <p:spPr>
          <a:xfrm>
            <a:off x="1379761" y="4410600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9355BD-92F4-523D-47DC-AC128F71963D}"/>
              </a:ext>
            </a:extLst>
          </p:cNvPr>
          <p:cNvCxnSpPr/>
          <p:nvPr/>
        </p:nvCxnSpPr>
        <p:spPr>
          <a:xfrm>
            <a:off x="1602828" y="3641834"/>
            <a:ext cx="4151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05DBE2-AD1E-E67D-B5AA-ED96CBADE04B}"/>
              </a:ext>
            </a:extLst>
          </p:cNvPr>
          <p:cNvSpPr txBox="1"/>
          <p:nvPr/>
        </p:nvSpPr>
        <p:spPr>
          <a:xfrm>
            <a:off x="3909851" y="4533392"/>
            <a:ext cx="322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 table that displays various data points about the selected signature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F842281-E9AE-89ED-4FAA-77060A14D7DA}"/>
              </a:ext>
            </a:extLst>
          </p:cNvPr>
          <p:cNvSpPr/>
          <p:nvPr/>
        </p:nvSpPr>
        <p:spPr>
          <a:xfrm rot="16200000">
            <a:off x="5242038" y="2218488"/>
            <a:ext cx="557048" cy="407275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3716CB8-8991-8728-B570-B96C1AC5775C}"/>
              </a:ext>
            </a:extLst>
          </p:cNvPr>
          <p:cNvSpPr/>
          <p:nvPr/>
        </p:nvSpPr>
        <p:spPr>
          <a:xfrm rot="10800000">
            <a:off x="10310644" y="2728964"/>
            <a:ext cx="557048" cy="200747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1D77BC-FB54-8797-9F69-21F46FCB95FE}"/>
              </a:ext>
            </a:extLst>
          </p:cNvPr>
          <p:cNvSpPr txBox="1"/>
          <p:nvPr/>
        </p:nvSpPr>
        <p:spPr>
          <a:xfrm>
            <a:off x="10867692" y="3147848"/>
            <a:ext cx="11193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 table of the genes within the selected signature</a:t>
            </a:r>
          </a:p>
        </p:txBody>
      </p:sp>
    </p:spTree>
    <p:extLst>
      <p:ext uri="{BB962C8B-B14F-4D97-AF65-F5344CB8AC3E}">
        <p14:creationId xmlns:p14="http://schemas.microsoft.com/office/powerpoint/2010/main" val="429290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AB62-6EC3-7F79-5149-B6D3A7D3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AUROC Overview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2445AA-890C-4359-6D07-188288E04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9" y="1207551"/>
            <a:ext cx="10135337" cy="56504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8E8974-0277-3635-90C1-D9AFB3DB1D49}"/>
              </a:ext>
            </a:extLst>
          </p:cNvPr>
          <p:cNvSpPr/>
          <p:nvPr/>
        </p:nvSpPr>
        <p:spPr>
          <a:xfrm>
            <a:off x="4508938" y="1492469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8AB5B-37A5-9EC9-CAF0-B19EDD2D1EEF}"/>
              </a:ext>
            </a:extLst>
          </p:cNvPr>
          <p:cNvSpPr/>
          <p:nvPr/>
        </p:nvSpPr>
        <p:spPr>
          <a:xfrm>
            <a:off x="3379077" y="1723697"/>
            <a:ext cx="835572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AE578-2F54-9E7B-DC08-4DF10E87727A}"/>
              </a:ext>
            </a:extLst>
          </p:cNvPr>
          <p:cNvSpPr txBox="1"/>
          <p:nvPr/>
        </p:nvSpPr>
        <p:spPr>
          <a:xfrm>
            <a:off x="4383759" y="1954925"/>
            <a:ext cx="242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Average AUC value of the signature across all cohorts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22B1F-4C95-1364-9843-4C5C37A91986}"/>
              </a:ext>
            </a:extLst>
          </p:cNvPr>
          <p:cNvSpPr txBox="1"/>
          <p:nvPr/>
        </p:nvSpPr>
        <p:spPr>
          <a:xfrm>
            <a:off x="2837793" y="6205558"/>
            <a:ext cx="334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Table displaying the AUC values in each cohort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59284-52AB-0745-8AA7-0277D5F538E2}"/>
              </a:ext>
            </a:extLst>
          </p:cNvPr>
          <p:cNvSpPr txBox="1"/>
          <p:nvPr/>
        </p:nvSpPr>
        <p:spPr>
          <a:xfrm>
            <a:off x="10050514" y="1647148"/>
            <a:ext cx="2141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the AUROC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91A1B-428E-759D-38F9-34E8582D1593}"/>
              </a:ext>
            </a:extLst>
          </p:cNvPr>
          <p:cNvSpPr txBox="1"/>
          <p:nvPr/>
        </p:nvSpPr>
        <p:spPr>
          <a:xfrm>
            <a:off x="6743220" y="1839311"/>
            <a:ext cx="2141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and AUROC to 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F5C17-4793-0B13-2471-632879E443A2}"/>
              </a:ext>
            </a:extLst>
          </p:cNvPr>
          <p:cNvCxnSpPr/>
          <p:nvPr/>
        </p:nvCxnSpPr>
        <p:spPr>
          <a:xfrm flipH="1">
            <a:off x="9921766" y="1954925"/>
            <a:ext cx="804041" cy="2680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2D563-BA08-3D40-89A6-A055EB34CE75}"/>
              </a:ext>
            </a:extLst>
          </p:cNvPr>
          <p:cNvCxnSpPr>
            <a:cxnSpLocks/>
          </p:cNvCxnSpPr>
          <p:nvPr/>
        </p:nvCxnSpPr>
        <p:spPr>
          <a:xfrm>
            <a:off x="8482685" y="2088931"/>
            <a:ext cx="0" cy="3997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861D5C-8640-36B4-ECEE-83C7237EBA17}"/>
              </a:ext>
            </a:extLst>
          </p:cNvPr>
          <p:cNvCxnSpPr>
            <a:cxnSpLocks/>
          </p:cNvCxnSpPr>
          <p:nvPr/>
        </p:nvCxnSpPr>
        <p:spPr>
          <a:xfrm flipH="1">
            <a:off x="4644740" y="2222938"/>
            <a:ext cx="427444" cy="190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83B1CD5-6BF6-9EBB-6849-97CDAEC66A54}"/>
              </a:ext>
            </a:extLst>
          </p:cNvPr>
          <p:cNvSpPr/>
          <p:nvPr/>
        </p:nvSpPr>
        <p:spPr>
          <a:xfrm rot="5400000">
            <a:off x="4177293" y="4243151"/>
            <a:ext cx="588580" cy="334229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A458-FC5E-4DB2-A4FD-095CB401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2CE4-CFFD-4E65-92A9-85991BFA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This guide will walk through the 3 analysis methods within </a:t>
            </a:r>
            <a:r>
              <a:rPr lang="en-US" dirty="0" err="1">
                <a:ea typeface="Cascadia Code" panose="020B0609020000020004" pitchFamily="49" charset="0"/>
                <a:cs typeface="Cascadia Code" panose="020B0609020000020004" pitchFamily="49" charset="0"/>
              </a:rPr>
              <a:t>IOSig</a:t>
            </a: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Dataset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uploads RNA-seq expression data with respective clinical data.</a:t>
            </a:r>
          </a:p>
          <a:p>
            <a:pPr marL="457200" lvl="1" indent="0">
              <a:buNone/>
            </a:pPr>
            <a:endParaRPr lang="en-US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Signature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uploads a list of genes to query the built-in datasets.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Published Signature Analysis</a:t>
            </a:r>
          </a:p>
          <a:p>
            <a:pPr lvl="1"/>
            <a:r>
              <a:rPr lang="en-US" dirty="0">
                <a:ea typeface="Cascadia Code" panose="020B0609020000020004" pitchFamily="49" charset="0"/>
                <a:cs typeface="Cascadia Code" panose="020B0609020000020004" pitchFamily="49" charset="0"/>
              </a:rPr>
              <a:t>User queries the built-in gene signatures and datasets.</a:t>
            </a:r>
          </a:p>
        </p:txBody>
      </p:sp>
    </p:spTree>
    <p:extLst>
      <p:ext uri="{BB962C8B-B14F-4D97-AF65-F5344CB8AC3E}">
        <p14:creationId xmlns:p14="http://schemas.microsoft.com/office/powerpoint/2010/main" val="3079056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5368-9097-6CD7-1F29-E1551FD9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AUROC Comparison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7696212-F0E9-F66E-E446-27DC6206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4" y="1355834"/>
            <a:ext cx="9035048" cy="51273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65452-86C4-CC2A-0414-6E3357D9B382}"/>
              </a:ext>
            </a:extLst>
          </p:cNvPr>
          <p:cNvSpPr/>
          <p:nvPr/>
        </p:nvSpPr>
        <p:spPr>
          <a:xfrm>
            <a:off x="4629807" y="1308538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D13FBD-FB14-1DBF-71C1-5C70264BE5D8}"/>
              </a:ext>
            </a:extLst>
          </p:cNvPr>
          <p:cNvSpPr/>
          <p:nvPr/>
        </p:nvSpPr>
        <p:spPr>
          <a:xfrm>
            <a:off x="4424856" y="1539766"/>
            <a:ext cx="840828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A900C-3EB5-1CA6-1D6D-4127887B4BD5}"/>
              </a:ext>
            </a:extLst>
          </p:cNvPr>
          <p:cNvSpPr txBox="1"/>
          <p:nvPr/>
        </p:nvSpPr>
        <p:spPr>
          <a:xfrm>
            <a:off x="4845270" y="2049519"/>
            <a:ext cx="4214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Rows are signatures and columns are cohorts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6597B-C039-F922-AA15-FFA40D1EE3F7}"/>
              </a:ext>
            </a:extLst>
          </p:cNvPr>
          <p:cNvSpPr txBox="1"/>
          <p:nvPr/>
        </p:nvSpPr>
        <p:spPr>
          <a:xfrm>
            <a:off x="3053255" y="2942897"/>
            <a:ext cx="1035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AUROC comparison plot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287CB1-A94D-B538-47F1-1C5D64F3D04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568262" y="2388073"/>
            <a:ext cx="2628" cy="554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28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BA7B-58E1-4A9F-E85C-AEA3E2CD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Signatures – AUROC Correlation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33202E2-CE7C-BB31-297C-AD58A8A5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10" y="1223778"/>
            <a:ext cx="9877175" cy="56052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AA3E8-4426-4DEF-77A7-F586930C16C6}"/>
              </a:ext>
            </a:extLst>
          </p:cNvPr>
          <p:cNvSpPr/>
          <p:nvPr/>
        </p:nvSpPr>
        <p:spPr>
          <a:xfrm>
            <a:off x="4545725" y="1166648"/>
            <a:ext cx="1366345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0D1FCC-1B7C-5D3A-E678-31F759B17190}"/>
              </a:ext>
            </a:extLst>
          </p:cNvPr>
          <p:cNvSpPr/>
          <p:nvPr/>
        </p:nvSpPr>
        <p:spPr>
          <a:xfrm>
            <a:off x="5228897" y="1397876"/>
            <a:ext cx="867103" cy="231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90808-8BE4-522F-BCD6-2D137C9BE68D}"/>
              </a:ext>
            </a:extLst>
          </p:cNvPr>
          <p:cNvSpPr txBox="1"/>
          <p:nvPr/>
        </p:nvSpPr>
        <p:spPr>
          <a:xfrm>
            <a:off x="4645573" y="1655379"/>
            <a:ext cx="293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a correlation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28356-BE88-DB71-5031-FB7B03EF5531}"/>
              </a:ext>
            </a:extLst>
          </p:cNvPr>
          <p:cNvSpPr txBox="1"/>
          <p:nvPr/>
        </p:nvSpPr>
        <p:spPr>
          <a:xfrm>
            <a:off x="2701159" y="3477711"/>
            <a:ext cx="2091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correlation 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77B8E-DB80-7CEE-ECAB-66322D732DF5}"/>
              </a:ext>
            </a:extLst>
          </p:cNvPr>
          <p:cNvCxnSpPr/>
          <p:nvPr/>
        </p:nvCxnSpPr>
        <p:spPr>
          <a:xfrm flipH="1">
            <a:off x="4545725" y="1963156"/>
            <a:ext cx="530772" cy="217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F2E42-1148-6B2D-8A90-E25F7ACAE32A}"/>
              </a:ext>
            </a:extLst>
          </p:cNvPr>
          <p:cNvCxnSpPr>
            <a:cxnSpLocks/>
          </p:cNvCxnSpPr>
          <p:nvPr/>
        </p:nvCxnSpPr>
        <p:spPr>
          <a:xfrm flipV="1">
            <a:off x="3552497" y="2843201"/>
            <a:ext cx="0" cy="677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9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93FE-5352-6954-5C25-1DBA0F6F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Survival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B5D6D-3596-CF3C-B379-4389296DC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71" y="1223778"/>
            <a:ext cx="9808257" cy="5566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AE17-F167-356A-717A-3E01DCB7E271}"/>
              </a:ext>
            </a:extLst>
          </p:cNvPr>
          <p:cNvSpPr txBox="1"/>
          <p:nvPr/>
        </p:nvSpPr>
        <p:spPr>
          <a:xfrm>
            <a:off x="3673366" y="1634359"/>
            <a:ext cx="163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6995F-B7BC-62DE-9BE3-43217094051C}"/>
              </a:ext>
            </a:extLst>
          </p:cNvPr>
          <p:cNvSpPr txBox="1"/>
          <p:nvPr/>
        </p:nvSpPr>
        <p:spPr>
          <a:xfrm>
            <a:off x="1781503" y="2422635"/>
            <a:ext cx="163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Download Survival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B6032-3CB5-02CE-AE56-B511AD6F0EB0}"/>
              </a:ext>
            </a:extLst>
          </p:cNvPr>
          <p:cNvSpPr txBox="1"/>
          <p:nvPr/>
        </p:nvSpPr>
        <p:spPr>
          <a:xfrm>
            <a:off x="6637282" y="5411980"/>
            <a:ext cx="348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Table showing p-value and other survival analysis stats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A4FC47-8ECD-83B5-4B95-D24481B23F36}"/>
              </a:ext>
            </a:extLst>
          </p:cNvPr>
          <p:cNvSpPr/>
          <p:nvPr/>
        </p:nvSpPr>
        <p:spPr>
          <a:xfrm>
            <a:off x="6190593" y="1392621"/>
            <a:ext cx="399393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7FAF51-3F16-7B35-8B57-C5D7D7B52E4D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29F36-0356-ACAA-53A6-E5E7C90AE86F}"/>
              </a:ext>
            </a:extLst>
          </p:cNvPr>
          <p:cNvCxnSpPr>
            <a:cxnSpLocks/>
          </p:cNvCxnSpPr>
          <p:nvPr/>
        </p:nvCxnSpPr>
        <p:spPr>
          <a:xfrm flipH="1">
            <a:off x="4403834" y="1911358"/>
            <a:ext cx="1" cy="280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487C5-F15D-9AC6-BF93-134213D7F094}"/>
              </a:ext>
            </a:extLst>
          </p:cNvPr>
          <p:cNvCxnSpPr>
            <a:cxnSpLocks/>
          </p:cNvCxnSpPr>
          <p:nvPr/>
        </p:nvCxnSpPr>
        <p:spPr>
          <a:xfrm>
            <a:off x="3342290" y="2547214"/>
            <a:ext cx="472965" cy="75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9C95DB36-7ACC-1788-0C51-74CF334A8A98}"/>
              </a:ext>
            </a:extLst>
          </p:cNvPr>
          <p:cNvSpPr/>
          <p:nvPr/>
        </p:nvSpPr>
        <p:spPr>
          <a:xfrm rot="16200000">
            <a:off x="8088703" y="2500555"/>
            <a:ext cx="472965" cy="534988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3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E4FB-6214-8747-2674-C35FA641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– Mann Whitney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0917F1-4419-B350-CC12-93DE408CB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45" y="1223778"/>
            <a:ext cx="9821106" cy="55980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573367-ACDC-C700-F57A-024FFE2A6BE7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39BF54-00FD-CE47-40A2-53C016A74F1F}"/>
              </a:ext>
            </a:extLst>
          </p:cNvPr>
          <p:cNvSpPr/>
          <p:nvPr/>
        </p:nvSpPr>
        <p:spPr>
          <a:xfrm>
            <a:off x="6642539" y="1429068"/>
            <a:ext cx="656896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8252-E826-9B01-2125-700AD8E1EAA5}"/>
              </a:ext>
            </a:extLst>
          </p:cNvPr>
          <p:cNvSpPr txBox="1"/>
          <p:nvPr/>
        </p:nvSpPr>
        <p:spPr>
          <a:xfrm>
            <a:off x="4666593" y="1749972"/>
            <a:ext cx="148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 to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BEA90-18A4-040F-3647-D019A7567B5B}"/>
              </a:ext>
            </a:extLst>
          </p:cNvPr>
          <p:cNvSpPr txBox="1"/>
          <p:nvPr/>
        </p:nvSpPr>
        <p:spPr>
          <a:xfrm>
            <a:off x="5217599" y="2369195"/>
            <a:ext cx="121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Download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3EF70-D3EE-1DD8-2276-788695C37DD2}"/>
              </a:ext>
            </a:extLst>
          </p:cNvPr>
          <p:cNvSpPr txBox="1"/>
          <p:nvPr/>
        </p:nvSpPr>
        <p:spPr>
          <a:xfrm>
            <a:off x="7133403" y="5428932"/>
            <a:ext cx="3053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Data table containing Mann Whitney p-value and other statistics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969E7C-0DF3-C744-EE7F-2735D857ABE9}"/>
              </a:ext>
            </a:extLst>
          </p:cNvPr>
          <p:cNvCxnSpPr/>
          <p:nvPr/>
        </p:nvCxnSpPr>
        <p:spPr>
          <a:xfrm flipH="1">
            <a:off x="4529959" y="2011582"/>
            <a:ext cx="641131" cy="2218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DA6B58-6F13-A045-BCD1-740ECF0431E0}"/>
              </a:ext>
            </a:extLst>
          </p:cNvPr>
          <p:cNvCxnSpPr>
            <a:cxnSpLocks/>
          </p:cNvCxnSpPr>
          <p:nvPr/>
        </p:nvCxnSpPr>
        <p:spPr>
          <a:xfrm flipH="1">
            <a:off x="5089634" y="2705029"/>
            <a:ext cx="5596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CCB4DFB-463A-74CC-62CB-0063210502D9}"/>
              </a:ext>
            </a:extLst>
          </p:cNvPr>
          <p:cNvSpPr/>
          <p:nvPr/>
        </p:nvSpPr>
        <p:spPr>
          <a:xfrm rot="16200000">
            <a:off x="8420921" y="2760935"/>
            <a:ext cx="478221" cy="469303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8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BEB-8C8F-9622-4865-5A780796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16393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Previously Published Signature - GSEA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A8462C-56AF-A130-7682-5B858C49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00" y="1223778"/>
            <a:ext cx="9795195" cy="55587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47E6C-0B44-F3CF-563E-C2C95A5F3603}"/>
              </a:ext>
            </a:extLst>
          </p:cNvPr>
          <p:cNvSpPr/>
          <p:nvPr/>
        </p:nvSpPr>
        <p:spPr>
          <a:xfrm>
            <a:off x="4598276" y="1187330"/>
            <a:ext cx="1238647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60B182-D4D6-4C6C-C5D7-A03B3EA484AB}"/>
              </a:ext>
            </a:extLst>
          </p:cNvPr>
          <p:cNvSpPr/>
          <p:nvPr/>
        </p:nvSpPr>
        <p:spPr>
          <a:xfrm>
            <a:off x="7356713" y="1429068"/>
            <a:ext cx="352625" cy="241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3AACC-E940-46BF-1B77-197DE8FE690F}"/>
              </a:ext>
            </a:extLst>
          </p:cNvPr>
          <p:cNvSpPr txBox="1"/>
          <p:nvPr/>
        </p:nvSpPr>
        <p:spPr>
          <a:xfrm>
            <a:off x="3678621" y="1670806"/>
            <a:ext cx="205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gene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18C2D-95D0-E251-1C16-C241DA5D6452}"/>
              </a:ext>
            </a:extLst>
          </p:cNvPr>
          <p:cNvSpPr txBox="1"/>
          <p:nvPr/>
        </p:nvSpPr>
        <p:spPr>
          <a:xfrm>
            <a:off x="4309242" y="2428249"/>
            <a:ext cx="205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Select a cohort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B2829-3702-1631-9194-22B331C38170}"/>
              </a:ext>
            </a:extLst>
          </p:cNvPr>
          <p:cNvSpPr txBox="1"/>
          <p:nvPr/>
        </p:nvSpPr>
        <p:spPr>
          <a:xfrm>
            <a:off x="6715083" y="5207365"/>
            <a:ext cx="382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data table showing the results of the GSEA analysis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6D4CE2-BD9C-9A54-8189-C2BA492AE0B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31424" y="1978583"/>
            <a:ext cx="274583" cy="249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116037-781F-2E6C-99C8-6F3629931EA7}"/>
              </a:ext>
            </a:extLst>
          </p:cNvPr>
          <p:cNvCxnSpPr>
            <a:cxnSpLocks/>
          </p:cNvCxnSpPr>
          <p:nvPr/>
        </p:nvCxnSpPr>
        <p:spPr>
          <a:xfrm flipH="1">
            <a:off x="4598276" y="2688391"/>
            <a:ext cx="717332" cy="168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63B5A6-F21A-5CED-BE9D-627401D22984}"/>
              </a:ext>
            </a:extLst>
          </p:cNvPr>
          <p:cNvSpPr txBox="1"/>
          <p:nvPr/>
        </p:nvSpPr>
        <p:spPr>
          <a:xfrm>
            <a:off x="5064412" y="2875277"/>
            <a:ext cx="154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Download Plot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60911-9BF0-BA84-2F2B-B9969144FC5F}"/>
              </a:ext>
            </a:extLst>
          </p:cNvPr>
          <p:cNvCxnSpPr>
            <a:cxnSpLocks/>
          </p:cNvCxnSpPr>
          <p:nvPr/>
        </p:nvCxnSpPr>
        <p:spPr>
          <a:xfrm flipH="1">
            <a:off x="4568715" y="3080567"/>
            <a:ext cx="495697" cy="116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A3C05B87-06D2-0000-7C9F-244F597706C5}"/>
              </a:ext>
            </a:extLst>
          </p:cNvPr>
          <p:cNvSpPr/>
          <p:nvPr/>
        </p:nvSpPr>
        <p:spPr>
          <a:xfrm rot="16200000">
            <a:off x="8415131" y="2670717"/>
            <a:ext cx="425669" cy="464762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F8A9-4FD4-4C6F-848A-634F7504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19CF-17FD-4200-957B-059B5F7D192D}"/>
              </a:ext>
            </a:extLst>
          </p:cNvPr>
          <p:cNvSpPr txBox="1"/>
          <p:nvPr/>
        </p:nvSpPr>
        <p:spPr>
          <a:xfrm>
            <a:off x="136431" y="2090172"/>
            <a:ext cx="2547502" cy="390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The About page for </a:t>
            </a:r>
            <a:r>
              <a:rPr lang="en-US" sz="1400" dirty="0" err="1"/>
              <a:t>IOSig</a:t>
            </a:r>
            <a:r>
              <a:rPr lang="en-US" sz="1400" dirty="0"/>
              <a:t> provides a written in-depth description of the analysis methods. These methods include Area Under Receiver Operating Characteristic Curve (AUROC), Survival analysis, Mann-Whitney U-test, and Gene Set Enrichment Analysis (GSEA).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10D270-D8CC-4DE3-98C3-E7E34C371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83" y="1922817"/>
            <a:ext cx="9383517" cy="456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FC269-39F6-48D5-92F4-A45085AC698F}"/>
              </a:ext>
            </a:extLst>
          </p:cNvPr>
          <p:cNvSpPr txBox="1"/>
          <p:nvPr/>
        </p:nvSpPr>
        <p:spPr>
          <a:xfrm>
            <a:off x="3409405" y="1223778"/>
            <a:ext cx="1899186" cy="344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Selection Tabs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6B40FB4-1942-4D21-BA4C-AF3C5F2643C5}"/>
              </a:ext>
            </a:extLst>
          </p:cNvPr>
          <p:cNvSpPr/>
          <p:nvPr/>
        </p:nvSpPr>
        <p:spPr>
          <a:xfrm rot="5400000">
            <a:off x="4118204" y="433247"/>
            <a:ext cx="481589" cy="275143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D27146-5D91-4B4D-B014-5C90CEC34FA2}"/>
              </a:ext>
            </a:extLst>
          </p:cNvPr>
          <p:cNvSpPr/>
          <p:nvPr/>
        </p:nvSpPr>
        <p:spPr>
          <a:xfrm>
            <a:off x="2751667" y="2049759"/>
            <a:ext cx="455244" cy="35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B6EB9-5058-42BC-9836-F96168D4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CCCD-33C8-4B47-BFC5-C4ABA5671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1012758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The “Expression Data Overview” tab in the “Dataset Overview” contains a table which details the datasets within </a:t>
            </a:r>
            <a:r>
              <a:rPr lang="en-US" sz="2000" dirty="0" err="1"/>
              <a:t>IOSig</a:t>
            </a:r>
            <a:endParaRPr lang="en-US" sz="20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0B0402-3A7C-4F1D-A6A5-7050961F1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19" y="1971198"/>
            <a:ext cx="9541933" cy="472325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D6F381-8F90-4DDB-BE33-B5A315566F6B}"/>
              </a:ext>
            </a:extLst>
          </p:cNvPr>
          <p:cNvSpPr/>
          <p:nvPr/>
        </p:nvSpPr>
        <p:spPr>
          <a:xfrm>
            <a:off x="3124200" y="2160059"/>
            <a:ext cx="880533" cy="29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84D836-F262-4DDD-899A-D86787AD269B}"/>
              </a:ext>
            </a:extLst>
          </p:cNvPr>
          <p:cNvSpPr/>
          <p:nvPr/>
        </p:nvSpPr>
        <p:spPr>
          <a:xfrm>
            <a:off x="2647019" y="2451703"/>
            <a:ext cx="1239181" cy="221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F286C6E-198E-4E9C-97D3-C0C3EDB3C3C4}"/>
              </a:ext>
            </a:extLst>
          </p:cNvPr>
          <p:cNvSpPr/>
          <p:nvPr/>
        </p:nvSpPr>
        <p:spPr>
          <a:xfrm>
            <a:off x="2252133" y="2160059"/>
            <a:ext cx="291253" cy="51331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2BF56-D2A8-4AA7-B85E-681280A042AA}"/>
              </a:ext>
            </a:extLst>
          </p:cNvPr>
          <p:cNvSpPr txBox="1"/>
          <p:nvPr/>
        </p:nvSpPr>
        <p:spPr>
          <a:xfrm>
            <a:off x="666131" y="2232049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C243E-EA3A-4A11-ADEE-BFB8B6C3D64E}"/>
              </a:ext>
            </a:extLst>
          </p:cNvPr>
          <p:cNvSpPr txBox="1"/>
          <p:nvPr/>
        </p:nvSpPr>
        <p:spPr>
          <a:xfrm>
            <a:off x="143933" y="2791917"/>
            <a:ext cx="3293533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expression data overview page details the sequence and clinical datasets included in </a:t>
            </a:r>
            <a:r>
              <a:rPr lang="en-US" sz="1600" dirty="0" err="1"/>
              <a:t>IOSig</a:t>
            </a:r>
            <a:r>
              <a:rPr lang="en-US" sz="1600" dirty="0"/>
              <a:t>. Various information including the PubMed ID, cancer type, treatment drug, is listed among other information. This table can be referenced to help users query </a:t>
            </a:r>
            <a:r>
              <a:rPr lang="en-US" sz="1600" dirty="0" err="1"/>
              <a:t>IOSig</a:t>
            </a:r>
            <a:r>
              <a:rPr lang="en-US" sz="1600" dirty="0"/>
              <a:t> with the datasets that best fit their interest and needs.</a:t>
            </a:r>
          </a:p>
        </p:txBody>
      </p:sp>
    </p:spTree>
    <p:extLst>
      <p:ext uri="{BB962C8B-B14F-4D97-AF65-F5344CB8AC3E}">
        <p14:creationId xmlns:p14="http://schemas.microsoft.com/office/powerpoint/2010/main" val="6321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A5BE-6D3A-4FC5-9BBF-8BD32C4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Overview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4DFF98-FDF0-467D-9E71-DFF29839A96F}"/>
              </a:ext>
            </a:extLst>
          </p:cNvPr>
          <p:cNvGrpSpPr/>
          <p:nvPr/>
        </p:nvGrpSpPr>
        <p:grpSpPr>
          <a:xfrm>
            <a:off x="2811639" y="1593130"/>
            <a:ext cx="9380361" cy="4180788"/>
            <a:chOff x="2811639" y="1593130"/>
            <a:chExt cx="9380361" cy="41807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F52B4D-869E-43DE-99D9-4BF52E63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1639" y="1593130"/>
              <a:ext cx="9380361" cy="418078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4B611F-DA0A-4781-A8F4-BFFF6A5D1263}"/>
                </a:ext>
              </a:extLst>
            </p:cNvPr>
            <p:cNvSpPr/>
            <p:nvPr/>
          </p:nvSpPr>
          <p:spPr>
            <a:xfrm>
              <a:off x="3318235" y="1894788"/>
              <a:ext cx="980388" cy="282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008E7C-D419-4494-AB61-573D4BD73BC7}"/>
                </a:ext>
              </a:extLst>
            </p:cNvPr>
            <p:cNvSpPr/>
            <p:nvPr/>
          </p:nvSpPr>
          <p:spPr>
            <a:xfrm>
              <a:off x="4131733" y="2177592"/>
              <a:ext cx="980388" cy="282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3B61D7-2681-484A-92FB-F4D785965592}"/>
              </a:ext>
            </a:extLst>
          </p:cNvPr>
          <p:cNvSpPr txBox="1"/>
          <p:nvPr/>
        </p:nvSpPr>
        <p:spPr>
          <a:xfrm>
            <a:off x="0" y="2036190"/>
            <a:ext cx="2811639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“Signature Overview” page details the previously published gene expression signatures included in </a:t>
            </a:r>
            <a:r>
              <a:rPr lang="en-US" sz="1600" dirty="0" err="1"/>
              <a:t>IOSig</a:t>
            </a:r>
            <a:r>
              <a:rPr lang="en-US" sz="1600" dirty="0"/>
              <a:t>. Various information including the PubMed ID, a brief description of the signature, and the number of genes within a signature are found in the table. Additionally, the genes within a signature can be viewed in the left panel.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913BAE-34FF-4C82-9C47-6514C262C60C}"/>
              </a:ext>
            </a:extLst>
          </p:cNvPr>
          <p:cNvSpPr txBox="1"/>
          <p:nvPr/>
        </p:nvSpPr>
        <p:spPr>
          <a:xfrm>
            <a:off x="3022600" y="1593130"/>
            <a:ext cx="181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125BA-96D2-4495-8125-F72031387B9C}"/>
              </a:ext>
            </a:extLst>
          </p:cNvPr>
          <p:cNvSpPr txBox="1"/>
          <p:nvPr/>
        </p:nvSpPr>
        <p:spPr>
          <a:xfrm>
            <a:off x="5350933" y="2152619"/>
            <a:ext cx="269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View genes within a signature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E6D2D4-7A50-47D1-BC54-CFCE85860135}"/>
              </a:ext>
            </a:extLst>
          </p:cNvPr>
          <p:cNvCxnSpPr/>
          <p:nvPr/>
        </p:nvCxnSpPr>
        <p:spPr>
          <a:xfrm>
            <a:off x="5935133" y="2460396"/>
            <a:ext cx="0" cy="435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4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70F0-4697-40D2-8278-C5705E7F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Dataset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31136-D9E9-4C7E-A734-7F6BB53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100" dirty="0"/>
              <a:t>The dataset analysis method in </a:t>
            </a:r>
            <a:r>
              <a:rPr lang="en-US" sz="1100" dirty="0" err="1"/>
              <a:t>IOSig</a:t>
            </a:r>
            <a:r>
              <a:rPr lang="en-US" sz="1100" dirty="0"/>
              <a:t> allows the user to import a tab or comma separated RNA-sequencing file and clinical data file.</a:t>
            </a:r>
          </a:p>
          <a:p>
            <a:pPr marL="0" indent="0">
              <a:buNone/>
            </a:pPr>
            <a:r>
              <a:rPr lang="en-US" sz="1100" b="1" dirty="0"/>
              <a:t>RNA-Seq File</a:t>
            </a:r>
          </a:p>
          <a:p>
            <a:pPr lvl="1"/>
            <a:r>
              <a:rPr lang="en-US" sz="1100" dirty="0"/>
              <a:t>Prior cleaning and normalization recommended</a:t>
            </a:r>
          </a:p>
          <a:p>
            <a:pPr lvl="1"/>
            <a:r>
              <a:rPr lang="en-US" sz="1100" dirty="0"/>
              <a:t>HUGO format for genes</a:t>
            </a:r>
          </a:p>
          <a:p>
            <a:pPr lvl="1"/>
            <a:r>
              <a:rPr lang="en-US" sz="1100" dirty="0"/>
              <a:t>Column 1 must contain the genes</a:t>
            </a:r>
          </a:p>
          <a:p>
            <a:pPr lvl="1"/>
            <a:r>
              <a:rPr lang="en-US" sz="1100" dirty="0"/>
              <a:t>Sample IDs cannot begin with a number</a:t>
            </a:r>
          </a:p>
          <a:p>
            <a:pPr marL="0" indent="0">
              <a:buNone/>
            </a:pPr>
            <a:r>
              <a:rPr lang="en-US" sz="1100" b="1" dirty="0"/>
              <a:t>Clinical File</a:t>
            </a:r>
          </a:p>
          <a:p>
            <a:pPr lvl="1"/>
            <a:r>
              <a:rPr lang="en-US" sz="1100" dirty="0"/>
              <a:t>4 columns required: ‘</a:t>
            </a:r>
            <a:r>
              <a:rPr lang="en-US" sz="1100" dirty="0" err="1"/>
              <a:t>Sample_ID</a:t>
            </a:r>
            <a:r>
              <a:rPr lang="en-US" sz="1100" dirty="0"/>
              <a:t>’, ‘response’, ‘</a:t>
            </a:r>
            <a:r>
              <a:rPr lang="en-US" sz="1100" dirty="0" err="1"/>
              <a:t>os</a:t>
            </a:r>
            <a:r>
              <a:rPr lang="en-US" sz="1100" dirty="0"/>
              <a:t>’, ‘</a:t>
            </a:r>
            <a:r>
              <a:rPr lang="en-US" sz="1100" dirty="0" err="1"/>
              <a:t>os_event</a:t>
            </a:r>
            <a:r>
              <a:rPr lang="en-US" sz="1100" dirty="0"/>
              <a:t>’</a:t>
            </a:r>
          </a:p>
          <a:p>
            <a:pPr lvl="1"/>
            <a:r>
              <a:rPr lang="en-US" sz="1100" dirty="0"/>
              <a:t>Sample IDs cannot begin with a number</a:t>
            </a:r>
          </a:p>
          <a:p>
            <a:pPr lvl="1"/>
            <a:r>
              <a:rPr lang="en-US" sz="1100" dirty="0"/>
              <a:t>Response must be 1 (responder) or 0 (non-responder)</a:t>
            </a:r>
          </a:p>
          <a:p>
            <a:pPr lvl="1"/>
            <a:r>
              <a:rPr lang="en-US" sz="1100" dirty="0"/>
              <a:t>‘</a:t>
            </a:r>
            <a:r>
              <a:rPr lang="en-US" sz="1100" dirty="0" err="1"/>
              <a:t>os</a:t>
            </a:r>
            <a:r>
              <a:rPr lang="en-US" sz="1100" dirty="0"/>
              <a:t>’ must be in numerical format</a:t>
            </a:r>
          </a:p>
          <a:p>
            <a:pPr lvl="1"/>
            <a:r>
              <a:rPr lang="en-US" sz="1100" dirty="0" err="1"/>
              <a:t>os_event</a:t>
            </a:r>
            <a:r>
              <a:rPr lang="en-US" sz="1100" dirty="0"/>
              <a:t> must be 1 (event occurred) or 0 (no event occurred) 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66113246-142A-48AF-AB31-43C10FBF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365756"/>
            <a:ext cx="6019331" cy="41232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2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D286-FB6B-4286-A806-EEFE8709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Analysis - Import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551575-5AD6-4307-A870-E86C6850A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91" y="1630837"/>
            <a:ext cx="9418309" cy="52271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4047E8-99A8-4CAD-8DE7-256787760B1D}"/>
              </a:ext>
            </a:extLst>
          </p:cNvPr>
          <p:cNvCxnSpPr/>
          <p:nvPr/>
        </p:nvCxnSpPr>
        <p:spPr>
          <a:xfrm>
            <a:off x="2057400" y="2260600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FF690-01D0-4850-8879-4A67B8F0B956}"/>
              </a:ext>
            </a:extLst>
          </p:cNvPr>
          <p:cNvCxnSpPr/>
          <p:nvPr/>
        </p:nvCxnSpPr>
        <p:spPr>
          <a:xfrm>
            <a:off x="2057400" y="2890363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2E84EF-CD20-4657-A7B3-D12FC7F2C480}"/>
              </a:ext>
            </a:extLst>
          </p:cNvPr>
          <p:cNvCxnSpPr/>
          <p:nvPr/>
        </p:nvCxnSpPr>
        <p:spPr>
          <a:xfrm>
            <a:off x="2057400" y="3716867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29CAF-A935-4525-B780-328F6F5FAC54}"/>
              </a:ext>
            </a:extLst>
          </p:cNvPr>
          <p:cNvCxnSpPr>
            <a:cxnSpLocks/>
          </p:cNvCxnSpPr>
          <p:nvPr/>
        </p:nvCxnSpPr>
        <p:spPr>
          <a:xfrm>
            <a:off x="2235200" y="4535515"/>
            <a:ext cx="8043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D78B54-BEC4-496E-8E7E-CB170F6200B7}"/>
              </a:ext>
            </a:extLst>
          </p:cNvPr>
          <p:cNvCxnSpPr>
            <a:cxnSpLocks/>
          </p:cNvCxnSpPr>
          <p:nvPr/>
        </p:nvCxnSpPr>
        <p:spPr>
          <a:xfrm>
            <a:off x="2021846" y="4942575"/>
            <a:ext cx="8229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479BE570-49C2-4AA1-86A0-983810F8065B}"/>
              </a:ext>
            </a:extLst>
          </p:cNvPr>
          <p:cNvSpPr/>
          <p:nvPr/>
        </p:nvSpPr>
        <p:spPr>
          <a:xfrm>
            <a:off x="2387600" y="5608789"/>
            <a:ext cx="386091" cy="120225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0FE25C-4477-451E-9CD6-BC14CA5E0E30}"/>
              </a:ext>
            </a:extLst>
          </p:cNvPr>
          <p:cNvSpPr/>
          <p:nvPr/>
        </p:nvSpPr>
        <p:spPr>
          <a:xfrm>
            <a:off x="4097867" y="1862667"/>
            <a:ext cx="8636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991F3C-9952-45C9-8947-7C85F07D4236}"/>
              </a:ext>
            </a:extLst>
          </p:cNvPr>
          <p:cNvSpPr/>
          <p:nvPr/>
        </p:nvSpPr>
        <p:spPr>
          <a:xfrm>
            <a:off x="4351867" y="2094497"/>
            <a:ext cx="609600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68F557-8AB2-4878-8C76-E1542FE61AA5}"/>
              </a:ext>
            </a:extLst>
          </p:cNvPr>
          <p:cNvSpPr/>
          <p:nvPr/>
        </p:nvSpPr>
        <p:spPr>
          <a:xfrm>
            <a:off x="7603067" y="2389517"/>
            <a:ext cx="822954" cy="277514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07A0D-9A07-48F8-A993-26465F3B7F56}"/>
              </a:ext>
            </a:extLst>
          </p:cNvPr>
          <p:cNvSpPr txBox="1"/>
          <p:nvPr/>
        </p:nvSpPr>
        <p:spPr>
          <a:xfrm>
            <a:off x="385261" y="1836002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Link to download example RNA-seq file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231B69-E918-499E-9C12-A6EFECDC765B}"/>
              </a:ext>
            </a:extLst>
          </p:cNvPr>
          <p:cNvCxnSpPr/>
          <p:nvPr/>
        </p:nvCxnSpPr>
        <p:spPr>
          <a:xfrm>
            <a:off x="2057400" y="3307543"/>
            <a:ext cx="787400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887244-7252-4EB0-A949-AA1B097C3DAC}"/>
              </a:ext>
            </a:extLst>
          </p:cNvPr>
          <p:cNvSpPr txBox="1"/>
          <p:nvPr/>
        </p:nvSpPr>
        <p:spPr>
          <a:xfrm>
            <a:off x="193045" y="2588610"/>
            <a:ext cx="23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Button to upload RNA-seq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9A44A-4DCB-4306-82E6-DDEB02FCB685}"/>
              </a:ext>
            </a:extLst>
          </p:cNvPr>
          <p:cNvSpPr txBox="1"/>
          <p:nvPr/>
        </p:nvSpPr>
        <p:spPr>
          <a:xfrm>
            <a:off x="298879" y="4178887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Button to confirm file upload and cohort selection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F74AC-CBF9-4C16-AC1E-AE12B2DAC046}"/>
              </a:ext>
            </a:extLst>
          </p:cNvPr>
          <p:cNvSpPr txBox="1"/>
          <p:nvPr/>
        </p:nvSpPr>
        <p:spPr>
          <a:xfrm>
            <a:off x="217602" y="2987692"/>
            <a:ext cx="23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Link to download example clinical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EB371-CC7A-46C5-80E1-3EBB1A66E3A6}"/>
              </a:ext>
            </a:extLst>
          </p:cNvPr>
          <p:cNvSpPr txBox="1"/>
          <p:nvPr/>
        </p:nvSpPr>
        <p:spPr>
          <a:xfrm>
            <a:off x="165098" y="3554889"/>
            <a:ext cx="20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Button to upload clinical 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0F9002-D2BC-40B9-B021-2382263A692D}"/>
              </a:ext>
            </a:extLst>
          </p:cNvPr>
          <p:cNvSpPr txBox="1"/>
          <p:nvPr/>
        </p:nvSpPr>
        <p:spPr>
          <a:xfrm>
            <a:off x="375922" y="4789954"/>
            <a:ext cx="202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Optional cancer type cohort filter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7D26F-AF64-40EC-9959-79C58149DFFD}"/>
              </a:ext>
            </a:extLst>
          </p:cNvPr>
          <p:cNvSpPr txBox="1"/>
          <p:nvPr/>
        </p:nvSpPr>
        <p:spPr>
          <a:xfrm>
            <a:off x="614692" y="6036036"/>
            <a:ext cx="2338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Individual cohort filter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2CC97A-9943-4963-81E2-A8417DBD23BA}"/>
              </a:ext>
            </a:extLst>
          </p:cNvPr>
          <p:cNvSpPr txBox="1"/>
          <p:nvPr/>
        </p:nvSpPr>
        <p:spPr>
          <a:xfrm>
            <a:off x="8346447" y="3427496"/>
            <a:ext cx="233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that displays invalid HUGO symbols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2B37CA-83C8-4CB7-898E-043868A49E7B}"/>
              </a:ext>
            </a:extLst>
          </p:cNvPr>
          <p:cNvSpPr txBox="1"/>
          <p:nvPr/>
        </p:nvSpPr>
        <p:spPr>
          <a:xfrm>
            <a:off x="6095998" y="5239457"/>
            <a:ext cx="6096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RNA-seq and Clinical data, uploaded by user, is displayed below after upload confirmation</a:t>
            </a:r>
          </a:p>
        </p:txBody>
      </p:sp>
    </p:spTree>
    <p:extLst>
      <p:ext uri="{BB962C8B-B14F-4D97-AF65-F5344CB8AC3E}">
        <p14:creationId xmlns:p14="http://schemas.microsoft.com/office/powerpoint/2010/main" val="293489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15B2-6425-43E7-B90D-9F031326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Analysis – AUROC Overview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C59BC05-0CA8-43C7-8D05-AC8E2DBB1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5" y="1325563"/>
            <a:ext cx="8524919" cy="516731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026B4A-4165-4A1A-BA93-88EA1A8DF83D}"/>
              </a:ext>
            </a:extLst>
          </p:cNvPr>
          <p:cNvSpPr/>
          <p:nvPr/>
        </p:nvSpPr>
        <p:spPr>
          <a:xfrm>
            <a:off x="3022601" y="1565275"/>
            <a:ext cx="821266" cy="194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686E28-845D-4DB2-812E-DFE3A3EA9A66}"/>
              </a:ext>
            </a:extLst>
          </p:cNvPr>
          <p:cNvSpPr/>
          <p:nvPr/>
        </p:nvSpPr>
        <p:spPr>
          <a:xfrm>
            <a:off x="3746501" y="1804987"/>
            <a:ext cx="821266" cy="194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1ED61-6CB5-4CFB-A250-4C5FA236883F}"/>
              </a:ext>
            </a:extLst>
          </p:cNvPr>
          <p:cNvCxnSpPr/>
          <p:nvPr/>
        </p:nvCxnSpPr>
        <p:spPr>
          <a:xfrm flipH="1">
            <a:off x="9423400" y="1662641"/>
            <a:ext cx="778934" cy="3370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3A6704-338E-407A-A62D-873D627D71F3}"/>
              </a:ext>
            </a:extLst>
          </p:cNvPr>
          <p:cNvSpPr txBox="1"/>
          <p:nvPr/>
        </p:nvSpPr>
        <p:spPr>
          <a:xfrm>
            <a:off x="9829801" y="1429078"/>
            <a:ext cx="160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Plot download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6B68B-E68A-4561-913F-98C6F4582906}"/>
              </a:ext>
            </a:extLst>
          </p:cNvPr>
          <p:cNvCxnSpPr>
            <a:cxnSpLocks/>
          </p:cNvCxnSpPr>
          <p:nvPr/>
        </p:nvCxnSpPr>
        <p:spPr>
          <a:xfrm flipH="1">
            <a:off x="7594601" y="2355321"/>
            <a:ext cx="204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8A7A9E-E13D-45B2-8879-17DDBB09E91C}"/>
              </a:ext>
            </a:extLst>
          </p:cNvPr>
          <p:cNvSpPr/>
          <p:nvPr/>
        </p:nvSpPr>
        <p:spPr>
          <a:xfrm>
            <a:off x="3237992" y="2348442"/>
            <a:ext cx="1359408" cy="2958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05E56D1-8B70-478B-8EA4-5F37438A7350}"/>
              </a:ext>
            </a:extLst>
          </p:cNvPr>
          <p:cNvSpPr/>
          <p:nvPr/>
        </p:nvSpPr>
        <p:spPr>
          <a:xfrm rot="16200000">
            <a:off x="4247639" y="4345263"/>
            <a:ext cx="508509" cy="252780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A1734-A6BA-4489-971D-6264259CDD2F}"/>
              </a:ext>
            </a:extLst>
          </p:cNvPr>
          <p:cNvSpPr txBox="1"/>
          <p:nvPr/>
        </p:nvSpPr>
        <p:spPr>
          <a:xfrm>
            <a:off x="9558867" y="2093711"/>
            <a:ext cx="231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 signature to view AUROC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0E24C-73F4-4C5D-833D-1575A8A852F0}"/>
              </a:ext>
            </a:extLst>
          </p:cNvPr>
          <p:cNvSpPr txBox="1"/>
          <p:nvPr/>
        </p:nvSpPr>
        <p:spPr>
          <a:xfrm>
            <a:off x="3124206" y="5863421"/>
            <a:ext cx="330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Table displaying the AUC value of uploaded data against all signatures in </a:t>
            </a:r>
            <a:r>
              <a:rPr lang="en-US" sz="1400" dirty="0" err="1"/>
              <a:t>IOSig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311C3-D581-43C3-B8DA-C64B0D4BC1ED}"/>
              </a:ext>
            </a:extLst>
          </p:cNvPr>
          <p:cNvSpPr txBox="1"/>
          <p:nvPr/>
        </p:nvSpPr>
        <p:spPr>
          <a:xfrm>
            <a:off x="4567767" y="2196261"/>
            <a:ext cx="16086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Average AUC value of all signatures in </a:t>
            </a:r>
            <a:r>
              <a:rPr lang="en-US" sz="1100" dirty="0" err="1">
                <a:solidFill>
                  <a:srgbClr val="FF0000"/>
                </a:solidFill>
              </a:rPr>
              <a:t>IOSig</a:t>
            </a:r>
            <a:r>
              <a:rPr lang="en-US" sz="1100" dirty="0">
                <a:solidFill>
                  <a:srgbClr val="FF0000"/>
                </a:solidFill>
              </a:rPr>
              <a:t> on uploaded data</a:t>
            </a:r>
          </a:p>
        </p:txBody>
      </p:sp>
    </p:spTree>
    <p:extLst>
      <p:ext uri="{BB962C8B-B14F-4D97-AF65-F5344CB8AC3E}">
        <p14:creationId xmlns:p14="http://schemas.microsoft.com/office/powerpoint/2010/main" val="364880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BC5457B7C9A641A695F7FE3003DD51" ma:contentTypeVersion="2" ma:contentTypeDescription="Create a new document." ma:contentTypeScope="" ma:versionID="0c97df73ece28e36a55d4a508d31cad9">
  <xsd:schema xmlns:xsd="http://www.w3.org/2001/XMLSchema" xmlns:xs="http://www.w3.org/2001/XMLSchema" xmlns:p="http://schemas.microsoft.com/office/2006/metadata/properties" xmlns:ns3="80726482-d031-4d6a-af72-ccb8e22f7343" targetNamespace="http://schemas.microsoft.com/office/2006/metadata/properties" ma:root="true" ma:fieldsID="ffb89971580c77d46bd34c650ad1d9b0" ns3:_="">
    <xsd:import namespace="80726482-d031-4d6a-af72-ccb8e22f73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26482-d031-4d6a-af72-ccb8e22f7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FCD45D-4B82-4A97-934F-603A23F0B6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26482-d031-4d6a-af72-ccb8e22f7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E24444-3531-4923-93CC-0DDD521DC73F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0726482-d031-4d6a-af72-ccb8e22f734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D3640C-8DDC-4ED3-95E9-B8C23F9F7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1330</Words>
  <Application>Microsoft Office PowerPoint</Application>
  <PresentationFormat>Widescreen</PresentationFormat>
  <Paragraphs>168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Cascadia Code</vt:lpstr>
      <vt:lpstr>Office Theme</vt:lpstr>
      <vt:lpstr>IOSig: immuno-oncology signatures explorer in immunotherapy treated pan-cancer cohorts</vt:lpstr>
      <vt:lpstr>Introduction</vt:lpstr>
      <vt:lpstr>Outline</vt:lpstr>
      <vt:lpstr>About Page</vt:lpstr>
      <vt:lpstr>Dataset Overview</vt:lpstr>
      <vt:lpstr>Signature Overview</vt:lpstr>
      <vt:lpstr>Dataset Analysis</vt:lpstr>
      <vt:lpstr>Dataset Analysis - Import</vt:lpstr>
      <vt:lpstr>Dataset Analysis – AUROC Overview</vt:lpstr>
      <vt:lpstr>Dataset Analysis – AUROC Comparison</vt:lpstr>
      <vt:lpstr>Dataset Analysis – AUROC Correlation</vt:lpstr>
      <vt:lpstr>Dataset Analysis – Mann Whitney</vt:lpstr>
      <vt:lpstr>Dataset Analysis – Survival</vt:lpstr>
      <vt:lpstr>Dataset Analysis - GSEA</vt:lpstr>
      <vt:lpstr>Dataset Analysis– GSEA Enrichment</vt:lpstr>
      <vt:lpstr>Dataset Analysis – GSEA Comparison</vt:lpstr>
      <vt:lpstr>User Signature Analysis</vt:lpstr>
      <vt:lpstr>User Signature Analysis - Summary</vt:lpstr>
      <vt:lpstr>User Signature Analysis – AUROC Overview</vt:lpstr>
      <vt:lpstr>User Signature Analysis – AUROC Comparison</vt:lpstr>
      <vt:lpstr>User Signature Analysis – AUROC Correlation</vt:lpstr>
      <vt:lpstr>User Signature Analysis - Survival</vt:lpstr>
      <vt:lpstr>User Signature Analysis – Mann Whitney</vt:lpstr>
      <vt:lpstr>User Signature Analysis - GSEA</vt:lpstr>
      <vt:lpstr>User Signature Analysis – GSEA Enrichment</vt:lpstr>
      <vt:lpstr>User Signature Analysis – GSEA Comparison</vt:lpstr>
      <vt:lpstr>Previously Published Signature Analysis</vt:lpstr>
      <vt:lpstr>Previously Published Signature - Summary</vt:lpstr>
      <vt:lpstr>Previously Published Signature – AUROC Overview</vt:lpstr>
      <vt:lpstr>Previously Published Signature – AUROC Comparison</vt:lpstr>
      <vt:lpstr>Previously Published Signatures – AUROC Correlation</vt:lpstr>
      <vt:lpstr>Previously Published Signature - Survival</vt:lpstr>
      <vt:lpstr>Previously Published Signature – Mann Whitney</vt:lpstr>
      <vt:lpstr>Previously Published Signature - GSEA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IOSig User Guide</dc:title>
  <dc:creator>Sam Coleman</dc:creator>
  <cp:lastModifiedBy>Sam Coleman</cp:lastModifiedBy>
  <cp:revision>3</cp:revision>
  <dcterms:created xsi:type="dcterms:W3CDTF">2022-10-10T15:05:39Z</dcterms:created>
  <dcterms:modified xsi:type="dcterms:W3CDTF">2022-10-26T20:49:45Z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0x01010069BC5457B7C9A641A695F7FE3003DD51</vt:lpwstr>
  </property>
</Properties>
</file>